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3.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6"/>
  </p:notesMasterIdLst>
  <p:sldIdLst>
    <p:sldId id="256" r:id="rId2"/>
    <p:sldId id="257" r:id="rId3"/>
    <p:sldId id="258" r:id="rId4"/>
    <p:sldId id="259" r:id="rId5"/>
    <p:sldId id="260" r:id="rId6"/>
    <p:sldId id="261"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Lst>
  <p:sldSz cx="9144000" cy="5143500" type="screen16x9"/>
  <p:notesSz cx="6797675" cy="9926638"/>
  <p:embeddedFontLst>
    <p:embeddedFont>
      <p:font typeface="Lato" panose="020F0502020204030203" pitchFamily="34" charset="0"/>
      <p:regular r:id="rId37"/>
      <p:bold r:id="rId38"/>
      <p:italic r:id="rId39"/>
      <p:boldItalic r:id="rId40"/>
    </p:embeddedFont>
    <p:embeddedFont>
      <p:font typeface="Raleway"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eorgie Harris"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76A57A2-26A6-48B3-9945-50618AFA088C}">
  <a:tblStyle styleId="{C76A57A2-26A6-48B3-9945-50618AFA088C}"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FF4E6"/>
          </a:solidFill>
        </a:fill>
      </a:tcStyle>
    </a:wholeTbl>
    <a:band1H>
      <a:tcTxStyle b="off" i="off"/>
      <a:tcStyle>
        <a:tcBdr/>
        <a:fill>
          <a:solidFill>
            <a:srgbClr val="FFE8CA"/>
          </a:solidFill>
        </a:fill>
      </a:tcStyle>
    </a:band1H>
    <a:band2H>
      <a:tcTxStyle b="off" i="off"/>
      <a:tcStyle>
        <a:tcBdr/>
      </a:tcStyle>
    </a:band2H>
    <a:band1V>
      <a:tcTxStyle b="off" i="off"/>
      <a:tcStyle>
        <a:tcBdr/>
        <a:fill>
          <a:solidFill>
            <a:srgbClr val="FFE8CA"/>
          </a:solidFill>
        </a:fill>
      </a:tcStyle>
    </a:band1V>
    <a:band2V>
      <a:tcTxStyle b="off" i="off"/>
      <a:tcStyle>
        <a:tcBdr/>
      </a:tcStyle>
    </a:band2V>
    <a:lastCol>
      <a:tcTxStyle b="on" i="off">
        <a:font>
          <a:latin typeface="Calibri"/>
          <a:ea typeface="Calibri"/>
          <a:cs typeface="Calibri"/>
        </a:font>
        <a:srgbClr val="FFFFFF"/>
      </a:tcTxStyle>
      <a:tcStyle>
        <a:tcBdr/>
        <a:fill>
          <a:solidFill>
            <a:srgbClr val="FFC000"/>
          </a:solidFill>
        </a:fill>
      </a:tcStyle>
    </a:lastCol>
    <a:firstCol>
      <a:tcTxStyle b="on" i="off">
        <a:font>
          <a:latin typeface="Calibri"/>
          <a:ea typeface="Calibri"/>
          <a:cs typeface="Calibri"/>
        </a:font>
        <a:srgbClr val="FFFFFF"/>
      </a:tcTxStyle>
      <a:tcStyle>
        <a:tcBdr/>
        <a:fill>
          <a:solidFill>
            <a:srgbClr val="FFC000"/>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FFC000"/>
          </a:solidFill>
        </a:fill>
      </a:tcStyle>
    </a:lastRow>
    <a:seCell>
      <a:tcTxStyle b="off" i="off"/>
      <a:tcStyle>
        <a:tcBdr/>
      </a:tcStyle>
    </a:seCell>
    <a:swCell>
      <a:tcTxStyle b="off" i="off"/>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FFC000"/>
          </a:solidFill>
        </a:fill>
      </a:tcStyle>
    </a:firstRow>
    <a:neCell>
      <a:tcTxStyle b="off" i="off"/>
      <a:tcStyle>
        <a:tcBdr/>
      </a:tcStyle>
    </a:neCell>
    <a:nwCell>
      <a:tcTxStyle b="off" i="off"/>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60"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Farthing" userId="ca281dc5-ba65-4642-80d0-21bb6c91788b" providerId="ADAL" clId="{01725EFE-ABE5-43C7-AAF6-F6BAEE942B85}"/>
    <pc:docChg chg="undo custSel modSld modNotesMaster">
      <pc:chgData name="Kelly Farthing" userId="ca281dc5-ba65-4642-80d0-21bb6c91788b" providerId="ADAL" clId="{01725EFE-ABE5-43C7-AAF6-F6BAEE942B85}" dt="2026-01-21T14:24:36.686" v="57" actId="1076"/>
      <pc:docMkLst>
        <pc:docMk/>
      </pc:docMkLst>
      <pc:sldChg chg="modNotes">
        <pc:chgData name="Kelly Farthing" userId="ca281dc5-ba65-4642-80d0-21bb6c91788b" providerId="ADAL" clId="{01725EFE-ABE5-43C7-AAF6-F6BAEE942B85}" dt="2026-01-21T14:20:56.470" v="0"/>
        <pc:sldMkLst>
          <pc:docMk/>
          <pc:sldMk cId="0" sldId="256"/>
        </pc:sldMkLst>
      </pc:sldChg>
      <pc:sldChg chg="modNotes">
        <pc:chgData name="Kelly Farthing" userId="ca281dc5-ba65-4642-80d0-21bb6c91788b" providerId="ADAL" clId="{01725EFE-ABE5-43C7-AAF6-F6BAEE942B85}" dt="2026-01-21T14:20:56.470" v="0"/>
        <pc:sldMkLst>
          <pc:docMk/>
          <pc:sldMk cId="0" sldId="257"/>
        </pc:sldMkLst>
      </pc:sldChg>
      <pc:sldChg chg="modNotes">
        <pc:chgData name="Kelly Farthing" userId="ca281dc5-ba65-4642-80d0-21bb6c91788b" providerId="ADAL" clId="{01725EFE-ABE5-43C7-AAF6-F6BAEE942B85}" dt="2026-01-21T14:20:56.470" v="0"/>
        <pc:sldMkLst>
          <pc:docMk/>
          <pc:sldMk cId="0" sldId="258"/>
        </pc:sldMkLst>
      </pc:sldChg>
      <pc:sldChg chg="modNotes">
        <pc:chgData name="Kelly Farthing" userId="ca281dc5-ba65-4642-80d0-21bb6c91788b" providerId="ADAL" clId="{01725EFE-ABE5-43C7-AAF6-F6BAEE942B85}" dt="2026-01-21T14:20:56.470" v="0"/>
        <pc:sldMkLst>
          <pc:docMk/>
          <pc:sldMk cId="0" sldId="259"/>
        </pc:sldMkLst>
      </pc:sldChg>
      <pc:sldChg chg="addSp delSp modSp mod modNotes">
        <pc:chgData name="Kelly Farthing" userId="ca281dc5-ba65-4642-80d0-21bb6c91788b" providerId="ADAL" clId="{01725EFE-ABE5-43C7-AAF6-F6BAEE942B85}" dt="2026-01-21T14:24:36.686" v="57" actId="1076"/>
        <pc:sldMkLst>
          <pc:docMk/>
          <pc:sldMk cId="0" sldId="260"/>
        </pc:sldMkLst>
        <pc:spChg chg="mod">
          <ac:chgData name="Kelly Farthing" userId="ca281dc5-ba65-4642-80d0-21bb6c91788b" providerId="ADAL" clId="{01725EFE-ABE5-43C7-AAF6-F6BAEE942B85}" dt="2026-01-21T14:21:40.810" v="4" actId="1076"/>
          <ac:spMkLst>
            <pc:docMk/>
            <pc:sldMk cId="0" sldId="260"/>
            <ac:spMk id="127" creationId="{00000000-0000-0000-0000-000000000000}"/>
          </ac:spMkLst>
        </pc:spChg>
        <pc:spChg chg="mod">
          <ac:chgData name="Kelly Farthing" userId="ca281dc5-ba65-4642-80d0-21bb6c91788b" providerId="ADAL" clId="{01725EFE-ABE5-43C7-AAF6-F6BAEE942B85}" dt="2026-01-21T14:22:40.914" v="11" actId="1076"/>
          <ac:spMkLst>
            <pc:docMk/>
            <pc:sldMk cId="0" sldId="260"/>
            <ac:spMk id="138" creationId="{00000000-0000-0000-0000-000000000000}"/>
          </ac:spMkLst>
        </pc:spChg>
        <pc:spChg chg="mod">
          <ac:chgData name="Kelly Farthing" userId="ca281dc5-ba65-4642-80d0-21bb6c91788b" providerId="ADAL" clId="{01725EFE-ABE5-43C7-AAF6-F6BAEE942B85}" dt="2026-01-21T14:22:40.735" v="10" actId="1076"/>
          <ac:spMkLst>
            <pc:docMk/>
            <pc:sldMk cId="0" sldId="260"/>
            <ac:spMk id="139" creationId="{00000000-0000-0000-0000-000000000000}"/>
          </ac:spMkLst>
        </pc:spChg>
        <pc:spChg chg="mod">
          <ac:chgData name="Kelly Farthing" userId="ca281dc5-ba65-4642-80d0-21bb6c91788b" providerId="ADAL" clId="{01725EFE-ABE5-43C7-AAF6-F6BAEE942B85}" dt="2026-01-21T14:22:41.121" v="12" actId="1076"/>
          <ac:spMkLst>
            <pc:docMk/>
            <pc:sldMk cId="0" sldId="260"/>
            <ac:spMk id="140" creationId="{00000000-0000-0000-0000-000000000000}"/>
          </ac:spMkLst>
        </pc:spChg>
        <pc:spChg chg="mod">
          <ac:chgData name="Kelly Farthing" userId="ca281dc5-ba65-4642-80d0-21bb6c91788b" providerId="ADAL" clId="{01725EFE-ABE5-43C7-AAF6-F6BAEE942B85}" dt="2026-01-21T14:22:41.471" v="13" actId="1076"/>
          <ac:spMkLst>
            <pc:docMk/>
            <pc:sldMk cId="0" sldId="260"/>
            <ac:spMk id="141" creationId="{00000000-0000-0000-0000-000000000000}"/>
          </ac:spMkLst>
        </pc:spChg>
        <pc:spChg chg="mod">
          <ac:chgData name="Kelly Farthing" userId="ca281dc5-ba65-4642-80d0-21bb6c91788b" providerId="ADAL" clId="{01725EFE-ABE5-43C7-AAF6-F6BAEE942B85}" dt="2026-01-21T14:22:40.521" v="9" actId="1076"/>
          <ac:spMkLst>
            <pc:docMk/>
            <pc:sldMk cId="0" sldId="260"/>
            <ac:spMk id="142" creationId="{00000000-0000-0000-0000-000000000000}"/>
          </ac:spMkLst>
        </pc:spChg>
        <pc:spChg chg="add del">
          <ac:chgData name="Kelly Farthing" userId="ca281dc5-ba65-4642-80d0-21bb6c91788b" providerId="ADAL" clId="{01725EFE-ABE5-43C7-AAF6-F6BAEE942B85}" dt="2026-01-21T14:22:42.114" v="14" actId="478"/>
          <ac:spMkLst>
            <pc:docMk/>
            <pc:sldMk cId="0" sldId="260"/>
            <ac:spMk id="144" creationId="{00000000-0000-0000-0000-000000000000}"/>
          </ac:spMkLst>
        </pc:spChg>
        <pc:spChg chg="add del mod">
          <ac:chgData name="Kelly Farthing" userId="ca281dc5-ba65-4642-80d0-21bb6c91788b" providerId="ADAL" clId="{01725EFE-ABE5-43C7-AAF6-F6BAEE942B85}" dt="2026-01-21T14:23:03.886" v="47" actId="20577"/>
          <ac:spMkLst>
            <pc:docMk/>
            <pc:sldMk cId="0" sldId="260"/>
            <ac:spMk id="150" creationId="{00000000-0000-0000-0000-000000000000}"/>
          </ac:spMkLst>
        </pc:spChg>
        <pc:grpChg chg="add del">
          <ac:chgData name="Kelly Farthing" userId="ca281dc5-ba65-4642-80d0-21bb6c91788b" providerId="ADAL" clId="{01725EFE-ABE5-43C7-AAF6-F6BAEE942B85}" dt="2026-01-21T14:22:42.114" v="14" actId="478"/>
          <ac:grpSpMkLst>
            <pc:docMk/>
            <pc:sldMk cId="0" sldId="260"/>
            <ac:grpSpMk id="109" creationId="{00000000-0000-0000-0000-000000000000}"/>
          </ac:grpSpMkLst>
        </pc:grpChg>
        <pc:grpChg chg="mod">
          <ac:chgData name="Kelly Farthing" userId="ca281dc5-ba65-4642-80d0-21bb6c91788b" providerId="ADAL" clId="{01725EFE-ABE5-43C7-AAF6-F6BAEE942B85}" dt="2026-01-21T14:22:40.521" v="9" actId="1076"/>
          <ac:grpSpMkLst>
            <pc:docMk/>
            <pc:sldMk cId="0" sldId="260"/>
            <ac:grpSpMk id="115" creationId="{00000000-0000-0000-0000-000000000000}"/>
          </ac:grpSpMkLst>
        </pc:grpChg>
        <pc:grpChg chg="mod">
          <ac:chgData name="Kelly Farthing" userId="ca281dc5-ba65-4642-80d0-21bb6c91788b" providerId="ADAL" clId="{01725EFE-ABE5-43C7-AAF6-F6BAEE942B85}" dt="2026-01-21T14:22:41.471" v="13" actId="1076"/>
          <ac:grpSpMkLst>
            <pc:docMk/>
            <pc:sldMk cId="0" sldId="260"/>
            <ac:grpSpMk id="118" creationId="{00000000-0000-0000-0000-000000000000}"/>
          </ac:grpSpMkLst>
        </pc:grpChg>
        <pc:grpChg chg="mod">
          <ac:chgData name="Kelly Farthing" userId="ca281dc5-ba65-4642-80d0-21bb6c91788b" providerId="ADAL" clId="{01725EFE-ABE5-43C7-AAF6-F6BAEE942B85}" dt="2026-01-21T14:22:41.121" v="12" actId="1076"/>
          <ac:grpSpMkLst>
            <pc:docMk/>
            <pc:sldMk cId="0" sldId="260"/>
            <ac:grpSpMk id="121" creationId="{00000000-0000-0000-0000-000000000000}"/>
          </ac:grpSpMkLst>
        </pc:grpChg>
        <pc:grpChg chg="mod">
          <ac:chgData name="Kelly Farthing" userId="ca281dc5-ba65-4642-80d0-21bb6c91788b" providerId="ADAL" clId="{01725EFE-ABE5-43C7-AAF6-F6BAEE942B85}" dt="2026-01-21T14:22:40.735" v="10" actId="1076"/>
          <ac:grpSpMkLst>
            <pc:docMk/>
            <pc:sldMk cId="0" sldId="260"/>
            <ac:grpSpMk id="124" creationId="{00000000-0000-0000-0000-000000000000}"/>
          </ac:grpSpMkLst>
        </pc:grpChg>
        <pc:grpChg chg="mod">
          <ac:chgData name="Kelly Farthing" userId="ca281dc5-ba65-4642-80d0-21bb6c91788b" providerId="ADAL" clId="{01725EFE-ABE5-43C7-AAF6-F6BAEE942B85}" dt="2026-01-21T14:22:40.914" v="11" actId="1076"/>
          <ac:grpSpMkLst>
            <pc:docMk/>
            <pc:sldMk cId="0" sldId="260"/>
            <ac:grpSpMk id="129" creationId="{00000000-0000-0000-0000-000000000000}"/>
          </ac:grpSpMkLst>
        </pc:grpChg>
        <pc:picChg chg="add del">
          <ac:chgData name="Kelly Farthing" userId="ca281dc5-ba65-4642-80d0-21bb6c91788b" providerId="ADAL" clId="{01725EFE-ABE5-43C7-AAF6-F6BAEE942B85}" dt="2026-01-21T14:23:51.112" v="49" actId="478"/>
          <ac:picMkLst>
            <pc:docMk/>
            <pc:sldMk cId="0" sldId="260"/>
            <ac:picMk id="3" creationId="{CB8A9346-94AC-485F-9BCB-B96F03E555FC}"/>
          </ac:picMkLst>
        </pc:picChg>
        <pc:picChg chg="mod">
          <ac:chgData name="Kelly Farthing" userId="ca281dc5-ba65-4642-80d0-21bb6c91788b" providerId="ADAL" clId="{01725EFE-ABE5-43C7-AAF6-F6BAEE942B85}" dt="2026-01-21T14:22:40.914" v="11" actId="1076"/>
          <ac:picMkLst>
            <pc:docMk/>
            <pc:sldMk cId="0" sldId="260"/>
            <ac:picMk id="5" creationId="{1F3EE098-7414-4C60-93A3-5E481DE6D7B9}"/>
          </ac:picMkLst>
        </pc:picChg>
        <pc:picChg chg="add del mod">
          <ac:chgData name="Kelly Farthing" userId="ca281dc5-ba65-4642-80d0-21bb6c91788b" providerId="ADAL" clId="{01725EFE-ABE5-43C7-AAF6-F6BAEE942B85}" dt="2026-01-21T14:24:29.138" v="53" actId="478"/>
          <ac:picMkLst>
            <pc:docMk/>
            <pc:sldMk cId="0" sldId="260"/>
            <ac:picMk id="6" creationId="{F8B1A4AD-ED93-44E4-A4D8-38AB3064A088}"/>
          </ac:picMkLst>
        </pc:picChg>
        <pc:picChg chg="mod">
          <ac:chgData name="Kelly Farthing" userId="ca281dc5-ba65-4642-80d0-21bb6c91788b" providerId="ADAL" clId="{01725EFE-ABE5-43C7-AAF6-F6BAEE942B85}" dt="2026-01-21T14:22:41.471" v="13" actId="1076"/>
          <ac:picMkLst>
            <pc:docMk/>
            <pc:sldMk cId="0" sldId="260"/>
            <ac:picMk id="7" creationId="{1A5C790D-B68B-4171-BC35-4E5F6A80C741}"/>
          </ac:picMkLst>
        </pc:picChg>
        <pc:picChg chg="add mod">
          <ac:chgData name="Kelly Farthing" userId="ca281dc5-ba65-4642-80d0-21bb6c91788b" providerId="ADAL" clId="{01725EFE-ABE5-43C7-AAF6-F6BAEE942B85}" dt="2026-01-21T14:24:36.686" v="57" actId="1076"/>
          <ac:picMkLst>
            <pc:docMk/>
            <pc:sldMk cId="0" sldId="260"/>
            <ac:picMk id="9" creationId="{564F761A-0CDB-4284-BFFE-B75691ACB875}"/>
          </ac:picMkLst>
        </pc:picChg>
        <pc:picChg chg="mod">
          <ac:chgData name="Kelly Farthing" userId="ca281dc5-ba65-4642-80d0-21bb6c91788b" providerId="ADAL" clId="{01725EFE-ABE5-43C7-AAF6-F6BAEE942B85}" dt="2026-01-21T14:22:40.735" v="10" actId="1076"/>
          <ac:picMkLst>
            <pc:docMk/>
            <pc:sldMk cId="0" sldId="260"/>
            <ac:picMk id="133" creationId="{00000000-0000-0000-0000-000000000000}"/>
          </ac:picMkLst>
        </pc:picChg>
        <pc:picChg chg="mod">
          <ac:chgData name="Kelly Farthing" userId="ca281dc5-ba65-4642-80d0-21bb6c91788b" providerId="ADAL" clId="{01725EFE-ABE5-43C7-AAF6-F6BAEE942B85}" dt="2026-01-21T14:22:41.121" v="12" actId="1076"/>
          <ac:picMkLst>
            <pc:docMk/>
            <pc:sldMk cId="0" sldId="260"/>
            <ac:picMk id="134" creationId="{00000000-0000-0000-0000-000000000000}"/>
          </ac:picMkLst>
        </pc:picChg>
        <pc:picChg chg="mod">
          <ac:chgData name="Kelly Farthing" userId="ca281dc5-ba65-4642-80d0-21bb6c91788b" providerId="ADAL" clId="{01725EFE-ABE5-43C7-AAF6-F6BAEE942B85}" dt="2026-01-21T14:22:40.521" v="9" actId="1076"/>
          <ac:picMkLst>
            <pc:docMk/>
            <pc:sldMk cId="0" sldId="260"/>
            <ac:picMk id="146" creationId="{00000000-0000-0000-0000-000000000000}"/>
          </ac:picMkLst>
        </pc:picChg>
      </pc:sldChg>
      <pc:sldChg chg="modNotes">
        <pc:chgData name="Kelly Farthing" userId="ca281dc5-ba65-4642-80d0-21bb6c91788b" providerId="ADAL" clId="{01725EFE-ABE5-43C7-AAF6-F6BAEE942B85}" dt="2026-01-21T14:20:56.470" v="0"/>
        <pc:sldMkLst>
          <pc:docMk/>
          <pc:sldMk cId="0" sldId="261"/>
        </pc:sldMkLst>
      </pc:sldChg>
      <pc:sldChg chg="modNotes">
        <pc:chgData name="Kelly Farthing" userId="ca281dc5-ba65-4642-80d0-21bb6c91788b" providerId="ADAL" clId="{01725EFE-ABE5-43C7-AAF6-F6BAEE942B85}" dt="2026-01-21T14:20:56.470" v="0"/>
        <pc:sldMkLst>
          <pc:docMk/>
          <pc:sldMk cId="0" sldId="263"/>
        </pc:sldMkLst>
      </pc:sldChg>
      <pc:sldChg chg="modNotes">
        <pc:chgData name="Kelly Farthing" userId="ca281dc5-ba65-4642-80d0-21bb6c91788b" providerId="ADAL" clId="{01725EFE-ABE5-43C7-AAF6-F6BAEE942B85}" dt="2026-01-21T14:20:56.470" v="0"/>
        <pc:sldMkLst>
          <pc:docMk/>
          <pc:sldMk cId="0" sldId="264"/>
        </pc:sldMkLst>
      </pc:sldChg>
      <pc:sldChg chg="modNotes">
        <pc:chgData name="Kelly Farthing" userId="ca281dc5-ba65-4642-80d0-21bb6c91788b" providerId="ADAL" clId="{01725EFE-ABE5-43C7-AAF6-F6BAEE942B85}" dt="2026-01-21T14:20:56.470" v="0"/>
        <pc:sldMkLst>
          <pc:docMk/>
          <pc:sldMk cId="0" sldId="265"/>
        </pc:sldMkLst>
      </pc:sldChg>
      <pc:sldChg chg="modNotes">
        <pc:chgData name="Kelly Farthing" userId="ca281dc5-ba65-4642-80d0-21bb6c91788b" providerId="ADAL" clId="{01725EFE-ABE5-43C7-AAF6-F6BAEE942B85}" dt="2026-01-21T14:20:56.470" v="0"/>
        <pc:sldMkLst>
          <pc:docMk/>
          <pc:sldMk cId="0" sldId="266"/>
        </pc:sldMkLst>
      </pc:sldChg>
      <pc:sldChg chg="modNotes">
        <pc:chgData name="Kelly Farthing" userId="ca281dc5-ba65-4642-80d0-21bb6c91788b" providerId="ADAL" clId="{01725EFE-ABE5-43C7-AAF6-F6BAEE942B85}" dt="2026-01-21T14:20:56.470" v="0"/>
        <pc:sldMkLst>
          <pc:docMk/>
          <pc:sldMk cId="0" sldId="267"/>
        </pc:sldMkLst>
      </pc:sldChg>
      <pc:sldChg chg="modNotes">
        <pc:chgData name="Kelly Farthing" userId="ca281dc5-ba65-4642-80d0-21bb6c91788b" providerId="ADAL" clId="{01725EFE-ABE5-43C7-AAF6-F6BAEE942B85}" dt="2026-01-21T14:20:56.470" v="0"/>
        <pc:sldMkLst>
          <pc:docMk/>
          <pc:sldMk cId="0" sldId="269"/>
        </pc:sldMkLst>
      </pc:sldChg>
      <pc:sldChg chg="modNotes">
        <pc:chgData name="Kelly Farthing" userId="ca281dc5-ba65-4642-80d0-21bb6c91788b" providerId="ADAL" clId="{01725EFE-ABE5-43C7-AAF6-F6BAEE942B85}" dt="2026-01-21T14:20:56.470" v="0"/>
        <pc:sldMkLst>
          <pc:docMk/>
          <pc:sldMk cId="0" sldId="270"/>
        </pc:sldMkLst>
      </pc:sldChg>
      <pc:sldChg chg="modNotes">
        <pc:chgData name="Kelly Farthing" userId="ca281dc5-ba65-4642-80d0-21bb6c91788b" providerId="ADAL" clId="{01725EFE-ABE5-43C7-AAF6-F6BAEE942B85}" dt="2026-01-21T14:20:56.470" v="0"/>
        <pc:sldMkLst>
          <pc:docMk/>
          <pc:sldMk cId="0" sldId="271"/>
        </pc:sldMkLst>
      </pc:sldChg>
      <pc:sldChg chg="modNotes">
        <pc:chgData name="Kelly Farthing" userId="ca281dc5-ba65-4642-80d0-21bb6c91788b" providerId="ADAL" clId="{01725EFE-ABE5-43C7-AAF6-F6BAEE942B85}" dt="2026-01-21T14:20:56.470" v="0"/>
        <pc:sldMkLst>
          <pc:docMk/>
          <pc:sldMk cId="0" sldId="272"/>
        </pc:sldMkLst>
      </pc:sldChg>
      <pc:sldChg chg="modNotes">
        <pc:chgData name="Kelly Farthing" userId="ca281dc5-ba65-4642-80d0-21bb6c91788b" providerId="ADAL" clId="{01725EFE-ABE5-43C7-AAF6-F6BAEE942B85}" dt="2026-01-21T14:20:56.470" v="0"/>
        <pc:sldMkLst>
          <pc:docMk/>
          <pc:sldMk cId="0" sldId="273"/>
        </pc:sldMkLst>
      </pc:sldChg>
      <pc:sldChg chg="modNotes">
        <pc:chgData name="Kelly Farthing" userId="ca281dc5-ba65-4642-80d0-21bb6c91788b" providerId="ADAL" clId="{01725EFE-ABE5-43C7-AAF6-F6BAEE942B85}" dt="2026-01-21T14:20:56.470" v="0"/>
        <pc:sldMkLst>
          <pc:docMk/>
          <pc:sldMk cId="0" sldId="274"/>
        </pc:sldMkLst>
      </pc:sldChg>
      <pc:sldChg chg="modNotes">
        <pc:chgData name="Kelly Farthing" userId="ca281dc5-ba65-4642-80d0-21bb6c91788b" providerId="ADAL" clId="{01725EFE-ABE5-43C7-AAF6-F6BAEE942B85}" dt="2026-01-21T14:20:56.470" v="0"/>
        <pc:sldMkLst>
          <pc:docMk/>
          <pc:sldMk cId="0" sldId="275"/>
        </pc:sldMkLst>
      </pc:sldChg>
      <pc:sldChg chg="modNotes">
        <pc:chgData name="Kelly Farthing" userId="ca281dc5-ba65-4642-80d0-21bb6c91788b" providerId="ADAL" clId="{01725EFE-ABE5-43C7-AAF6-F6BAEE942B85}" dt="2026-01-21T14:20:56.470" v="0"/>
        <pc:sldMkLst>
          <pc:docMk/>
          <pc:sldMk cId="0" sldId="276"/>
        </pc:sldMkLst>
      </pc:sldChg>
      <pc:sldChg chg="modNotes">
        <pc:chgData name="Kelly Farthing" userId="ca281dc5-ba65-4642-80d0-21bb6c91788b" providerId="ADAL" clId="{01725EFE-ABE5-43C7-AAF6-F6BAEE942B85}" dt="2026-01-21T14:20:56.470" v="0"/>
        <pc:sldMkLst>
          <pc:docMk/>
          <pc:sldMk cId="0" sldId="277"/>
        </pc:sldMkLst>
      </pc:sldChg>
      <pc:sldChg chg="modNotes">
        <pc:chgData name="Kelly Farthing" userId="ca281dc5-ba65-4642-80d0-21bb6c91788b" providerId="ADAL" clId="{01725EFE-ABE5-43C7-AAF6-F6BAEE942B85}" dt="2026-01-21T14:20:56.470" v="0"/>
        <pc:sldMkLst>
          <pc:docMk/>
          <pc:sldMk cId="0" sldId="278"/>
        </pc:sldMkLst>
      </pc:sldChg>
      <pc:sldChg chg="modNotes">
        <pc:chgData name="Kelly Farthing" userId="ca281dc5-ba65-4642-80d0-21bb6c91788b" providerId="ADAL" clId="{01725EFE-ABE5-43C7-AAF6-F6BAEE942B85}" dt="2026-01-21T14:20:56.470" v="0"/>
        <pc:sldMkLst>
          <pc:docMk/>
          <pc:sldMk cId="0" sldId="279"/>
        </pc:sldMkLst>
      </pc:sldChg>
      <pc:sldChg chg="modNotes">
        <pc:chgData name="Kelly Farthing" userId="ca281dc5-ba65-4642-80d0-21bb6c91788b" providerId="ADAL" clId="{01725EFE-ABE5-43C7-AAF6-F6BAEE942B85}" dt="2026-01-21T14:20:56.470" v="0"/>
        <pc:sldMkLst>
          <pc:docMk/>
          <pc:sldMk cId="0" sldId="280"/>
        </pc:sldMkLst>
      </pc:sldChg>
      <pc:sldChg chg="modNotes">
        <pc:chgData name="Kelly Farthing" userId="ca281dc5-ba65-4642-80d0-21bb6c91788b" providerId="ADAL" clId="{01725EFE-ABE5-43C7-AAF6-F6BAEE942B85}" dt="2026-01-21T14:20:56.470" v="0"/>
        <pc:sldMkLst>
          <pc:docMk/>
          <pc:sldMk cId="0" sldId="281"/>
        </pc:sldMkLst>
      </pc:sldChg>
      <pc:sldChg chg="modNotes">
        <pc:chgData name="Kelly Farthing" userId="ca281dc5-ba65-4642-80d0-21bb6c91788b" providerId="ADAL" clId="{01725EFE-ABE5-43C7-AAF6-F6BAEE942B85}" dt="2026-01-21T14:20:56.470" v="0"/>
        <pc:sldMkLst>
          <pc:docMk/>
          <pc:sldMk cId="0" sldId="282"/>
        </pc:sldMkLst>
      </pc:sldChg>
      <pc:sldChg chg="modNotes">
        <pc:chgData name="Kelly Farthing" userId="ca281dc5-ba65-4642-80d0-21bb6c91788b" providerId="ADAL" clId="{01725EFE-ABE5-43C7-AAF6-F6BAEE942B85}" dt="2026-01-21T14:20:56.470" v="0"/>
        <pc:sldMkLst>
          <pc:docMk/>
          <pc:sldMk cId="0" sldId="283"/>
        </pc:sldMkLst>
      </pc:sldChg>
      <pc:sldChg chg="modNotes">
        <pc:chgData name="Kelly Farthing" userId="ca281dc5-ba65-4642-80d0-21bb6c91788b" providerId="ADAL" clId="{01725EFE-ABE5-43C7-AAF6-F6BAEE942B85}" dt="2026-01-21T14:20:56.470" v="0"/>
        <pc:sldMkLst>
          <pc:docMk/>
          <pc:sldMk cId="0" sldId="284"/>
        </pc:sldMkLst>
      </pc:sldChg>
      <pc:sldChg chg="modNotes">
        <pc:chgData name="Kelly Farthing" userId="ca281dc5-ba65-4642-80d0-21bb6c91788b" providerId="ADAL" clId="{01725EFE-ABE5-43C7-AAF6-F6BAEE942B85}" dt="2026-01-21T14:20:56.470" v="0"/>
        <pc:sldMkLst>
          <pc:docMk/>
          <pc:sldMk cId="0" sldId="285"/>
        </pc:sldMkLst>
      </pc:sldChg>
      <pc:sldChg chg="modNotes">
        <pc:chgData name="Kelly Farthing" userId="ca281dc5-ba65-4642-80d0-21bb6c91788b" providerId="ADAL" clId="{01725EFE-ABE5-43C7-AAF6-F6BAEE942B85}" dt="2026-01-21T14:20:56.470" v="0"/>
        <pc:sldMkLst>
          <pc:docMk/>
          <pc:sldMk cId="0" sldId="286"/>
        </pc:sldMkLst>
      </pc:sldChg>
      <pc:sldChg chg="modNotes">
        <pc:chgData name="Kelly Farthing" userId="ca281dc5-ba65-4642-80d0-21bb6c91788b" providerId="ADAL" clId="{01725EFE-ABE5-43C7-AAF6-F6BAEE942B85}" dt="2026-01-21T14:20:56.470" v="0"/>
        <pc:sldMkLst>
          <pc:docMk/>
          <pc:sldMk cId="0" sldId="287"/>
        </pc:sldMkLst>
      </pc:sldChg>
      <pc:sldChg chg="modNotes">
        <pc:chgData name="Kelly Farthing" userId="ca281dc5-ba65-4642-80d0-21bb6c91788b" providerId="ADAL" clId="{01725EFE-ABE5-43C7-AAF6-F6BAEE942B85}" dt="2026-01-21T14:20:56.470" v="0"/>
        <pc:sldMkLst>
          <pc:docMk/>
          <pc:sldMk cId="0" sldId="288"/>
        </pc:sldMkLst>
      </pc:sldChg>
      <pc:sldChg chg="modNotes">
        <pc:chgData name="Kelly Farthing" userId="ca281dc5-ba65-4642-80d0-21bb6c91788b" providerId="ADAL" clId="{01725EFE-ABE5-43C7-AAF6-F6BAEE942B85}" dt="2026-01-21T14:20:56.470" v="0"/>
        <pc:sldMkLst>
          <pc:docMk/>
          <pc:sldMk cId="0" sldId="289"/>
        </pc:sldMkLst>
      </pc:sldChg>
      <pc:sldChg chg="modNotes">
        <pc:chgData name="Kelly Farthing" userId="ca281dc5-ba65-4642-80d0-21bb6c91788b" providerId="ADAL" clId="{01725EFE-ABE5-43C7-AAF6-F6BAEE942B85}" dt="2026-01-21T14:20:56.470" v="0"/>
        <pc:sldMkLst>
          <pc:docMk/>
          <pc:sldMk cId="0" sldId="290"/>
        </pc:sldMkLst>
      </pc:sldChg>
      <pc:sldChg chg="modNotes">
        <pc:chgData name="Kelly Farthing" userId="ca281dc5-ba65-4642-80d0-21bb6c91788b" providerId="ADAL" clId="{01725EFE-ABE5-43C7-AAF6-F6BAEE942B85}" dt="2026-01-21T14:20:56.470" v="0"/>
        <pc:sldMkLst>
          <pc:docMk/>
          <pc:sldMk cId="0" sldId="291"/>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24-09-03T13:31:04.119" idx="1">
    <p:pos x="6000" y="0"/>
    <p:text>Updated for 24/25</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4-09-03T13:32:01.287" idx="4">
    <p:pos x="6000" y="0"/>
    <p:text>Updated for 24/25</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4-09-03T12:44:24.236" idx="5">
    <p:pos x="6000" y="0"/>
    <p:text>updated for 24/25</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8218d963d_0_57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8218d963d_0_577: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98218d963d_0_58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98218d963d_0_58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98218d963d_0_6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98218d963d_0_603: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98218d963d_0_6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98218d963d_0_61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98218d963d_0_61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98218d963d_0_618: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98218d963d_0_62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298218d963d_0_626: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986242e1b0_0_1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986242e1b0_0_12: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986242e1b0_0_2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986242e1b0_0_2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986242e1b0_0_3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2986242e1b0_0_33: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986242e1b0_0_7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2986242e1b0_0_711: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98218d963d_0_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98218d963d_0_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986242e1b0_0_71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986242e1b0_0_719: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986242e1b0_0_72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986242e1b0_0_727: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2986242e1b0_0_73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2986242e1b0_0_73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986242e1b0_0_74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2986242e1b0_0_743: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986242e1b0_0_7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2986242e1b0_0_751: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986242e1b0_0_92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2986242e1b0_0_927: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986242e1b0_0_93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2986242e1b0_0_934: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986242e1b0_0_94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2986242e1b0_0_942: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986242e1b0_0_95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2986242e1b0_0_95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986242e1b0_0_95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2986242e1b0_0_958: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98218d963d_0_2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98218d963d_0_22: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986242e1b0_0_96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2986242e1b0_0_966: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2986242e1b0_0_9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2986242e1b0_0_974: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2986242e1b0_0_98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2986242e1b0_0_982: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2986242e1b0_0_9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2986242e1b0_0_994: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2986242e1b0_0_100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2986242e1b0_0_1006: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98218d963d_0_2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98218d963d_0_29: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98218d963d_0_4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98218d963d_0_4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98218d963d_0_53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98218d963d_0_539: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98218d963d_0_55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298218d963d_0_553: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98218d963d_0_56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98218d963d_0_561: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98218d963d_0_56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98218d963d_0_569: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w="38100" cap="flat" cmpd="sng">
            <a:solidFill>
              <a:schemeClr val="lt1"/>
            </a:solidFill>
            <a:prstDash val="solid"/>
            <a:round/>
            <a:headEnd type="none" w="sm" len="sm"/>
            <a:tailEnd type="none" w="sm" len="sm"/>
          </a:ln>
        </p:spPr>
      </p:cxnSp>
      <p:cxnSp>
        <p:nvCxnSpPr>
          <p:cNvPr id="11" name="Google Shape;11;p2"/>
          <p:cNvCxnSpPr/>
          <p:nvPr/>
        </p:nvCxnSpPr>
        <p:spPr>
          <a:xfrm>
            <a:off x="2477724" y="4740000"/>
            <a:ext cx="6244200" cy="0"/>
          </a:xfrm>
          <a:prstGeom prst="straightConnector1">
            <a:avLst/>
          </a:prstGeom>
          <a:noFill/>
          <a:ln w="19050" cap="flat" cmpd="sng">
            <a:solidFill>
              <a:schemeClr val="lt1"/>
            </a:solidFill>
            <a:prstDash val="solid"/>
            <a:round/>
            <a:headEnd type="none" w="sm" len="sm"/>
            <a:tailEnd type="none" w="sm" len="sm"/>
          </a:ln>
        </p:spPr>
      </p:cxnSp>
      <p:cxnSp>
        <p:nvCxnSpPr>
          <p:cNvPr id="12" name="Google Shape;12;p2"/>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13" name="Google Shape;13;p2"/>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4" name="Google Shape;14;p2"/>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5" name="Google Shape;15;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62" name="Google Shape;62;p11"/>
          <p:cNvCxnSpPr/>
          <p:nvPr/>
        </p:nvCxnSpPr>
        <p:spPr>
          <a:xfrm>
            <a:off x="425200" y="415650"/>
            <a:ext cx="8296800" cy="0"/>
          </a:xfrm>
          <a:prstGeom prst="straightConnector1">
            <a:avLst/>
          </a:prstGeom>
          <a:noFill/>
          <a:ln w="38100" cap="flat" cmpd="sng">
            <a:solidFill>
              <a:schemeClr val="dk2"/>
            </a:solidFill>
            <a:prstDash val="solid"/>
            <a:round/>
            <a:headEnd type="none" w="sm" len="sm"/>
            <a:tailEnd type="none" w="sm" len="sm"/>
          </a:ln>
        </p:spPr>
      </p:cxnSp>
      <p:sp>
        <p:nvSpPr>
          <p:cNvPr id="63" name="Google Shape;63;p11"/>
          <p:cNvSpPr txBox="1">
            <a:spLocks noGrp="1"/>
          </p:cNvSpPr>
          <p:nvPr>
            <p:ph type="title" hasCustomPrompt="1"/>
          </p:nvPr>
        </p:nvSpPr>
        <p:spPr>
          <a:xfrm>
            <a:off x="853950" y="1304850"/>
            <a:ext cx="7436100" cy="153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a:spLocks noGrp="1"/>
          </p:cNvSpPr>
          <p:nvPr>
            <p:ph type="body" idx="1"/>
          </p:nvPr>
        </p:nvSpPr>
        <p:spPr>
          <a:xfrm>
            <a:off x="853950" y="2919450"/>
            <a:ext cx="7436100" cy="10716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5" name="Google Shape;65;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w="38100" cap="flat" cmpd="sng">
            <a:solidFill>
              <a:schemeClr val="lt1"/>
            </a:solidFill>
            <a:prstDash val="solid"/>
            <a:round/>
            <a:headEnd type="none" w="sm" len="sm"/>
            <a:tailEnd type="none" w="sm" len="sm"/>
          </a:ln>
        </p:spPr>
      </p:cxnSp>
      <p:cxnSp>
        <p:nvCxnSpPr>
          <p:cNvPr id="18" name="Google Shape;18;p3"/>
          <p:cNvCxnSpPr/>
          <p:nvPr/>
        </p:nvCxnSpPr>
        <p:spPr>
          <a:xfrm>
            <a:off x="425200" y="4740000"/>
            <a:ext cx="8296800" cy="0"/>
          </a:xfrm>
          <a:prstGeom prst="straightConnector1">
            <a:avLst/>
          </a:prstGeom>
          <a:noFill/>
          <a:ln w="19050" cap="flat" cmpd="sng">
            <a:solidFill>
              <a:schemeClr val="lt1"/>
            </a:solidFill>
            <a:prstDash val="solid"/>
            <a:round/>
            <a:headEnd type="none" w="sm" len="sm"/>
            <a:tailEnd type="none" w="sm" len="sm"/>
          </a:ln>
        </p:spPr>
      </p:cxnSp>
      <p:sp>
        <p:nvSpPr>
          <p:cNvPr id="19" name="Google Shape;19;p3"/>
          <p:cNvSpPr txBox="1">
            <a:spLocks noGrp="1"/>
          </p:cNvSpPr>
          <p:nvPr>
            <p:ph type="title"/>
          </p:nvPr>
        </p:nvSpPr>
        <p:spPr>
          <a:xfrm>
            <a:off x="406425" y="1806825"/>
            <a:ext cx="8296800" cy="154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20" name="Google Shape;20;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2410112" y="1595776"/>
            <a:ext cx="6321600" cy="300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7" name="Google Shape;27;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30" name="Google Shape;30;p5"/>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31" name="Google Shape;31;p5"/>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32" name="Google Shape;32;p5"/>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 name="Google Shape;33;p5"/>
          <p:cNvSpPr txBox="1">
            <a:spLocks noGrp="1"/>
          </p:cNvSpPr>
          <p:nvPr>
            <p:ph type="body" idx="1"/>
          </p:nvPr>
        </p:nvSpPr>
        <p:spPr>
          <a:xfrm>
            <a:off x="2400303"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4" name="Google Shape;34;p5"/>
          <p:cNvSpPr txBox="1">
            <a:spLocks noGrp="1"/>
          </p:cNvSpPr>
          <p:nvPr>
            <p:ph type="body" idx="2"/>
          </p:nvPr>
        </p:nvSpPr>
        <p:spPr>
          <a:xfrm>
            <a:off x="5650572"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03300" y="411575"/>
            <a:ext cx="8520600" cy="639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8" name="Google Shape;38;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19500" y="936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9500" y="1846804"/>
            <a:ext cx="2808000" cy="2806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3" name="Google Shape;4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8"/>
          <p:cNvSpPr txBox="1">
            <a:spLocks noGrp="1"/>
          </p:cNvSpPr>
          <p:nvPr>
            <p:ph type="title"/>
          </p:nvPr>
        </p:nvSpPr>
        <p:spPr>
          <a:xfrm>
            <a:off x="283103" y="712141"/>
            <a:ext cx="6244200" cy="3835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47" name="Google Shape;4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Google Shape;5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51" name="Google Shape;51;p9"/>
          <p:cNvSpPr txBox="1">
            <a:spLocks noGrp="1"/>
          </p:cNvSpPr>
          <p:nvPr>
            <p:ph type="title"/>
          </p:nvPr>
        </p:nvSpPr>
        <p:spPr>
          <a:xfrm>
            <a:off x="265500" y="1397350"/>
            <a:ext cx="4045200" cy="1318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600"/>
              <a:buNone/>
              <a:defRPr sz="3600">
                <a:solidFill>
                  <a:schemeClr val="dk1"/>
                </a:solidFill>
              </a:defRPr>
            </a:lvl1pPr>
            <a:lvl2pPr lvl="1" algn="ctr" rtl="0">
              <a:spcBef>
                <a:spcPts val="0"/>
              </a:spcBef>
              <a:spcAft>
                <a:spcPts val="0"/>
              </a:spcAft>
              <a:buClr>
                <a:schemeClr val="dk1"/>
              </a:buClr>
              <a:buSzPts val="3600"/>
              <a:buNone/>
              <a:defRPr sz="3600">
                <a:solidFill>
                  <a:schemeClr val="dk1"/>
                </a:solidFill>
              </a:defRPr>
            </a:lvl2pPr>
            <a:lvl3pPr lvl="2" algn="ctr" rtl="0">
              <a:spcBef>
                <a:spcPts val="0"/>
              </a:spcBef>
              <a:spcAft>
                <a:spcPts val="0"/>
              </a:spcAft>
              <a:buClr>
                <a:schemeClr val="dk1"/>
              </a:buClr>
              <a:buSzPts val="3600"/>
              <a:buNone/>
              <a:defRPr sz="3600">
                <a:solidFill>
                  <a:schemeClr val="dk1"/>
                </a:solidFill>
              </a:defRPr>
            </a:lvl3pPr>
            <a:lvl4pPr lvl="3" algn="ctr" rtl="0">
              <a:spcBef>
                <a:spcPts val="0"/>
              </a:spcBef>
              <a:spcAft>
                <a:spcPts val="0"/>
              </a:spcAft>
              <a:buClr>
                <a:schemeClr val="dk1"/>
              </a:buClr>
              <a:buSzPts val="3600"/>
              <a:buNone/>
              <a:defRPr sz="3600">
                <a:solidFill>
                  <a:schemeClr val="dk1"/>
                </a:solidFill>
              </a:defRPr>
            </a:lvl4pPr>
            <a:lvl5pPr lvl="4" algn="ctr" rtl="0">
              <a:spcBef>
                <a:spcPts val="0"/>
              </a:spcBef>
              <a:spcAft>
                <a:spcPts val="0"/>
              </a:spcAft>
              <a:buClr>
                <a:schemeClr val="dk1"/>
              </a:buClr>
              <a:buSzPts val="3600"/>
              <a:buNone/>
              <a:defRPr sz="3600">
                <a:solidFill>
                  <a:schemeClr val="dk1"/>
                </a:solidFill>
              </a:defRPr>
            </a:lvl5pPr>
            <a:lvl6pPr lvl="5" algn="ctr" rtl="0">
              <a:spcBef>
                <a:spcPts val="0"/>
              </a:spcBef>
              <a:spcAft>
                <a:spcPts val="0"/>
              </a:spcAft>
              <a:buClr>
                <a:schemeClr val="dk1"/>
              </a:buClr>
              <a:buSzPts val="3600"/>
              <a:buNone/>
              <a:defRPr sz="3600">
                <a:solidFill>
                  <a:schemeClr val="dk1"/>
                </a:solidFill>
              </a:defRPr>
            </a:lvl6pPr>
            <a:lvl7pPr lvl="6" algn="ctr" rtl="0">
              <a:spcBef>
                <a:spcPts val="0"/>
              </a:spcBef>
              <a:spcAft>
                <a:spcPts val="0"/>
              </a:spcAft>
              <a:buClr>
                <a:schemeClr val="dk1"/>
              </a:buClr>
              <a:buSzPts val="3600"/>
              <a:buNone/>
              <a:defRPr sz="3600">
                <a:solidFill>
                  <a:schemeClr val="dk1"/>
                </a:solidFill>
              </a:defRPr>
            </a:lvl7pPr>
            <a:lvl8pPr lvl="7" algn="ctr" rtl="0">
              <a:spcBef>
                <a:spcPts val="0"/>
              </a:spcBef>
              <a:spcAft>
                <a:spcPts val="0"/>
              </a:spcAft>
              <a:buClr>
                <a:schemeClr val="dk1"/>
              </a:buClr>
              <a:buSzPts val="3600"/>
              <a:buNone/>
              <a:defRPr sz="3600">
                <a:solidFill>
                  <a:schemeClr val="dk1"/>
                </a:solidFill>
              </a:defRPr>
            </a:lvl8pPr>
            <a:lvl9pPr lvl="8" algn="ctr" rtl="0">
              <a:spcBef>
                <a:spcPts val="0"/>
              </a:spcBef>
              <a:spcAft>
                <a:spcPts val="0"/>
              </a:spcAft>
              <a:buClr>
                <a:schemeClr val="dk1"/>
              </a:buClr>
              <a:buSzPts val="3600"/>
              <a:buNone/>
              <a:defRPr sz="3600">
                <a:solidFill>
                  <a:schemeClr val="dk1"/>
                </a:solidFill>
              </a:defRPr>
            </a:lvl9pPr>
          </a:lstStyle>
          <a:p>
            <a:endParaRPr/>
          </a:p>
        </p:txBody>
      </p:sp>
      <p:sp>
        <p:nvSpPr>
          <p:cNvPr id="52" name="Google Shape;52;p9"/>
          <p:cNvSpPr txBox="1">
            <a:spLocks noGrp="1"/>
          </p:cNvSpPr>
          <p:nvPr>
            <p:ph type="subTitle" idx="1"/>
          </p:nvPr>
        </p:nvSpPr>
        <p:spPr>
          <a:xfrm>
            <a:off x="265500" y="2735371"/>
            <a:ext cx="4045200" cy="134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4" name="Google Shape;5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7" name="Google Shape;57;p10"/>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58" name="Google Shape;58;p10"/>
          <p:cNvSpPr txBox="1">
            <a:spLocks noGrp="1"/>
          </p:cNvSpPr>
          <p:nvPr>
            <p:ph type="body" idx="1"/>
          </p:nvPr>
        </p:nvSpPr>
        <p:spPr>
          <a:xfrm>
            <a:off x="328017" y="4226025"/>
            <a:ext cx="8388600" cy="3936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59" name="Google Shape;59;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rgbClr val="6FA8DC"/>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Lato"/>
                <a:ea typeface="Lato"/>
                <a:cs typeface="Lato"/>
                <a:sym typeface="Lato"/>
              </a:defRPr>
            </a:lvl1pPr>
            <a:lvl2pPr lvl="1" algn="r" rtl="0">
              <a:buNone/>
              <a:defRPr sz="1000">
                <a:solidFill>
                  <a:schemeClr val="dk2"/>
                </a:solidFill>
                <a:latin typeface="Lato"/>
                <a:ea typeface="Lato"/>
                <a:cs typeface="Lato"/>
                <a:sym typeface="Lato"/>
              </a:defRPr>
            </a:lvl2pPr>
            <a:lvl3pPr lvl="2" algn="r" rtl="0">
              <a:buNone/>
              <a:defRPr sz="1000">
                <a:solidFill>
                  <a:schemeClr val="dk2"/>
                </a:solidFill>
                <a:latin typeface="Lato"/>
                <a:ea typeface="Lato"/>
                <a:cs typeface="Lato"/>
                <a:sym typeface="Lato"/>
              </a:defRPr>
            </a:lvl3pPr>
            <a:lvl4pPr lvl="3" algn="r" rtl="0">
              <a:buNone/>
              <a:defRPr sz="1000">
                <a:solidFill>
                  <a:schemeClr val="dk2"/>
                </a:solidFill>
                <a:latin typeface="Lato"/>
                <a:ea typeface="Lato"/>
                <a:cs typeface="Lato"/>
                <a:sym typeface="Lato"/>
              </a:defRPr>
            </a:lvl4pPr>
            <a:lvl5pPr lvl="4" algn="r" rtl="0">
              <a:buNone/>
              <a:defRPr sz="1000">
                <a:solidFill>
                  <a:schemeClr val="dk2"/>
                </a:solidFill>
                <a:latin typeface="Lato"/>
                <a:ea typeface="Lato"/>
                <a:cs typeface="Lato"/>
                <a:sym typeface="Lato"/>
              </a:defRPr>
            </a:lvl5pPr>
            <a:lvl6pPr lvl="5" algn="r" rtl="0">
              <a:buNone/>
              <a:defRPr sz="1000">
                <a:solidFill>
                  <a:schemeClr val="dk2"/>
                </a:solidFill>
                <a:latin typeface="Lato"/>
                <a:ea typeface="Lato"/>
                <a:cs typeface="Lato"/>
                <a:sym typeface="Lato"/>
              </a:defRPr>
            </a:lvl6pPr>
            <a:lvl7pPr lvl="6" algn="r" rtl="0">
              <a:buNone/>
              <a:defRPr sz="1000">
                <a:solidFill>
                  <a:schemeClr val="dk2"/>
                </a:solidFill>
                <a:latin typeface="Lato"/>
                <a:ea typeface="Lato"/>
                <a:cs typeface="Lato"/>
                <a:sym typeface="Lato"/>
              </a:defRPr>
            </a:lvl7pPr>
            <a:lvl8pPr lvl="7" algn="r" rtl="0">
              <a:buNone/>
              <a:defRPr sz="1000">
                <a:solidFill>
                  <a:schemeClr val="dk2"/>
                </a:solidFill>
                <a:latin typeface="Lato"/>
                <a:ea typeface="Lato"/>
                <a:cs typeface="Lato"/>
                <a:sym typeface="Lato"/>
              </a:defRPr>
            </a:lvl8pPr>
            <a:lvl9pPr lvl="8" algn="r" rtl="0">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comments" Target="../comments/commen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norfolk.gov.uk/children-and-families/send-local-offer"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6.xml"/><Relationship Id="rId18" Type="http://schemas.openxmlformats.org/officeDocument/2006/relationships/slide" Target="slide22.xml"/><Relationship Id="rId26" Type="http://schemas.openxmlformats.org/officeDocument/2006/relationships/slide" Target="slide30.xml"/><Relationship Id="rId3" Type="http://schemas.openxmlformats.org/officeDocument/2006/relationships/slide" Target="slide4.xml"/><Relationship Id="rId21" Type="http://schemas.openxmlformats.org/officeDocument/2006/relationships/slide" Target="slide25.xml"/><Relationship Id="rId7" Type="http://schemas.openxmlformats.org/officeDocument/2006/relationships/slide" Target="slide10.xml"/><Relationship Id="rId12" Type="http://schemas.openxmlformats.org/officeDocument/2006/relationships/slide" Target="slide15.xml"/><Relationship Id="rId17" Type="http://schemas.openxmlformats.org/officeDocument/2006/relationships/slide" Target="slide21.xml"/><Relationship Id="rId25" Type="http://schemas.openxmlformats.org/officeDocument/2006/relationships/slide" Target="slide29.xml"/><Relationship Id="rId2" Type="http://schemas.openxmlformats.org/officeDocument/2006/relationships/notesSlide" Target="../notesSlides/notesSlide2.xml"/><Relationship Id="rId16" Type="http://schemas.openxmlformats.org/officeDocument/2006/relationships/slide" Target="slide20.xml"/><Relationship Id="rId20" Type="http://schemas.openxmlformats.org/officeDocument/2006/relationships/slide" Target="slide24.xml"/><Relationship Id="rId29" Type="http://schemas.openxmlformats.org/officeDocument/2006/relationships/slide" Target="slide33.xml"/><Relationship Id="rId1" Type="http://schemas.openxmlformats.org/officeDocument/2006/relationships/slideLayout" Target="../slideLayouts/slideLayout11.xml"/><Relationship Id="rId6" Type="http://schemas.openxmlformats.org/officeDocument/2006/relationships/slide" Target="slide9.xml"/><Relationship Id="rId11" Type="http://schemas.openxmlformats.org/officeDocument/2006/relationships/slide" Target="slide14.xml"/><Relationship Id="rId24" Type="http://schemas.openxmlformats.org/officeDocument/2006/relationships/slide" Target="slide28.xml"/><Relationship Id="rId5" Type="http://schemas.openxmlformats.org/officeDocument/2006/relationships/slide" Target="slide8.xml"/><Relationship Id="rId15" Type="http://schemas.openxmlformats.org/officeDocument/2006/relationships/slide" Target="slide19.xml"/><Relationship Id="rId23" Type="http://schemas.openxmlformats.org/officeDocument/2006/relationships/slide" Target="slide27.xml"/><Relationship Id="rId28" Type="http://schemas.openxmlformats.org/officeDocument/2006/relationships/slide" Target="slide32.xml"/><Relationship Id="rId10" Type="http://schemas.openxmlformats.org/officeDocument/2006/relationships/slide" Target="slide13.xml"/><Relationship Id="rId19" Type="http://schemas.openxmlformats.org/officeDocument/2006/relationships/slide" Target="slide23.xml"/><Relationship Id="rId31" Type="http://schemas.openxmlformats.org/officeDocument/2006/relationships/image" Target="../media/image6.png"/><Relationship Id="rId4" Type="http://schemas.openxmlformats.org/officeDocument/2006/relationships/slide" Target="slide5.xml"/><Relationship Id="rId9" Type="http://schemas.openxmlformats.org/officeDocument/2006/relationships/slide" Target="slide12.xml"/><Relationship Id="rId14" Type="http://schemas.openxmlformats.org/officeDocument/2006/relationships/slide" Target="slide18.xml"/><Relationship Id="rId22" Type="http://schemas.openxmlformats.org/officeDocument/2006/relationships/slide" Target="slide26.xml"/><Relationship Id="rId27" Type="http://schemas.openxmlformats.org/officeDocument/2006/relationships/slide" Target="slide31.xml"/><Relationship Id="rId30" Type="http://schemas.openxmlformats.org/officeDocument/2006/relationships/slide" Target="slide34.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csapps.norfolk.gov.uk/BudgetShare/default.aspx"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comments" Target="../comments/comment3.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hyperlink" Target="https://www.norfolk.gov.uk/education-and-learning/schools/school-admissions"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hyperlink" Target="http://www.clenchwartonprimary.co.uk" TargetMode="External"/><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pn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9.png"/><Relationship Id="rId11" Type="http://schemas.openxmlformats.org/officeDocument/2006/relationships/comments" Target="../comments/comment1.xml"/><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08200" y="336611"/>
            <a:ext cx="6772275"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000000"/>
                </a:solidFill>
              </a:rPr>
              <a:t>The Windmill Primary Federation </a:t>
            </a:r>
            <a:endParaRPr dirty="0">
              <a:solidFill>
                <a:srgbClr val="000000"/>
              </a:solidFill>
            </a:endParaRPr>
          </a:p>
        </p:txBody>
      </p:sp>
      <p:sp>
        <p:nvSpPr>
          <p:cNvPr id="73" name="Google Shape;73;p13"/>
          <p:cNvSpPr txBox="1">
            <a:spLocks noGrp="1"/>
          </p:cNvSpPr>
          <p:nvPr>
            <p:ph type="subTitle" idx="1"/>
          </p:nvPr>
        </p:nvSpPr>
        <p:spPr>
          <a:xfrm>
            <a:off x="2308200" y="3033542"/>
            <a:ext cx="6331500" cy="177334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000" b="1" dirty="0">
                <a:solidFill>
                  <a:schemeClr val="dk2"/>
                </a:solidFill>
              </a:rPr>
              <a:t>SEND Information Report </a:t>
            </a:r>
            <a:r>
              <a:rPr lang="en" sz="1600" dirty="0">
                <a:solidFill>
                  <a:schemeClr val="dk2"/>
                </a:solidFill>
              </a:rPr>
              <a:t>(Updated September 2025)</a:t>
            </a:r>
            <a:endParaRPr sz="1600" dirty="0">
              <a:solidFill>
                <a:schemeClr val="dk2"/>
              </a:solidFill>
            </a:endParaRPr>
          </a:p>
          <a:p>
            <a:pPr marL="0" lvl="0" indent="0" algn="l" rtl="0">
              <a:spcBef>
                <a:spcPts val="0"/>
              </a:spcBef>
              <a:spcAft>
                <a:spcPts val="0"/>
              </a:spcAft>
              <a:buNone/>
            </a:pPr>
            <a:endParaRPr sz="1600" dirty="0">
              <a:solidFill>
                <a:schemeClr val="dk2"/>
              </a:solidFill>
            </a:endParaRPr>
          </a:p>
          <a:p>
            <a:pPr marL="0" lvl="0" indent="0" algn="l" rtl="0">
              <a:spcBef>
                <a:spcPts val="0"/>
              </a:spcBef>
              <a:spcAft>
                <a:spcPts val="0"/>
              </a:spcAft>
              <a:buNone/>
            </a:pPr>
            <a:r>
              <a:rPr lang="en" sz="1600" dirty="0">
                <a:solidFill>
                  <a:schemeClr val="dk2"/>
                </a:solidFill>
              </a:rPr>
              <a:t>All governing bodies of schools and nurseries have a legal duty to publish information on their website concerning the implementation of their policy for students with SEND.</a:t>
            </a:r>
            <a:endParaRPr sz="1600" dirty="0">
              <a:solidFill>
                <a:schemeClr val="dk2"/>
              </a:solidFill>
            </a:endParaRPr>
          </a:p>
          <a:p>
            <a:pPr marL="0" lvl="0" indent="0" algn="l" rtl="0">
              <a:spcBef>
                <a:spcPts val="0"/>
              </a:spcBef>
              <a:spcAft>
                <a:spcPts val="0"/>
              </a:spcAft>
              <a:buNone/>
            </a:pPr>
            <a:r>
              <a:rPr lang="en" sz="1600" dirty="0">
                <a:solidFill>
                  <a:schemeClr val="dk2"/>
                </a:solidFill>
              </a:rPr>
              <a:t>This information will be updated at least annually.</a:t>
            </a:r>
            <a:endParaRPr sz="1600" dirty="0">
              <a:solidFill>
                <a:schemeClr val="dk2"/>
              </a:solidFill>
            </a:endParaRPr>
          </a:p>
        </p:txBody>
      </p:sp>
      <p:sp>
        <p:nvSpPr>
          <p:cNvPr id="74" name="Google Shape;74;p13"/>
          <p:cNvSpPr/>
          <p:nvPr/>
        </p:nvSpPr>
        <p:spPr>
          <a:xfrm>
            <a:off x="0" y="0"/>
            <a:ext cx="2308200" cy="5143500"/>
          </a:xfrm>
          <a:prstGeom prst="rect">
            <a:avLst/>
          </a:prstGeom>
          <a:solidFill>
            <a:srgbClr val="CC412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D9D9D9"/>
              </a:highlight>
              <a:latin typeface="Lato"/>
              <a:ea typeface="Lato"/>
              <a:cs typeface="Lato"/>
              <a:sym typeface="Lato"/>
            </a:endParaRPr>
          </a:p>
        </p:txBody>
      </p:sp>
      <p:sp>
        <p:nvSpPr>
          <p:cNvPr id="8" name="TextBox 7">
            <a:extLst>
              <a:ext uri="{FF2B5EF4-FFF2-40B4-BE49-F238E27FC236}">
                <a16:creationId xmlns:a16="http://schemas.microsoft.com/office/drawing/2014/main" id="{B61866C3-FFA7-434C-85FE-1CE304B7058E}"/>
              </a:ext>
            </a:extLst>
          </p:cNvPr>
          <p:cNvSpPr txBox="1"/>
          <p:nvPr/>
        </p:nvSpPr>
        <p:spPr>
          <a:xfrm>
            <a:off x="2308200" y="2147439"/>
            <a:ext cx="6772275" cy="828688"/>
          </a:xfrm>
          <a:prstGeom prst="rect">
            <a:avLst/>
          </a:prstGeom>
          <a:noFill/>
          <a:ln>
            <a:solidFill>
              <a:schemeClr val="bg2"/>
            </a:solidFill>
          </a:ln>
        </p:spPr>
        <p:txBody>
          <a:bodyPr wrap="square">
            <a:spAutoFit/>
          </a:bodyPr>
          <a:lstStyle/>
          <a:p>
            <a:pPr>
              <a:lnSpc>
                <a:spcPct val="150000"/>
              </a:lnSpc>
            </a:pPr>
            <a:r>
              <a:rPr lang="en" sz="1700" b="1" dirty="0">
                <a:solidFill>
                  <a:schemeClr val="dk2"/>
                </a:solidFill>
              </a:rPr>
              <a:t>Terrington St John Primary 	Tilney St Lawrence Primary</a:t>
            </a:r>
          </a:p>
          <a:p>
            <a:pPr>
              <a:lnSpc>
                <a:spcPct val="150000"/>
              </a:lnSpc>
            </a:pPr>
            <a:r>
              <a:rPr lang="en" sz="1700" b="1" dirty="0">
                <a:solidFill>
                  <a:schemeClr val="dk2"/>
                </a:solidFill>
              </a:rPr>
              <a:t>Walpole Highway Primary		West Walton Primary </a:t>
            </a:r>
            <a:endParaRPr lang="en-GB" sz="1700" dirty="0"/>
          </a:p>
        </p:txBody>
      </p:sp>
      <p:pic>
        <p:nvPicPr>
          <p:cNvPr id="5" name="Picture 4">
            <a:extLst>
              <a:ext uri="{FF2B5EF4-FFF2-40B4-BE49-F238E27FC236}">
                <a16:creationId xmlns:a16="http://schemas.microsoft.com/office/drawing/2014/main" id="{AACB6F3C-2DB0-46BF-89D4-62A00DE0938D}"/>
              </a:ext>
            </a:extLst>
          </p:cNvPr>
          <p:cNvPicPr>
            <a:picLocks noChangeAspect="1"/>
          </p:cNvPicPr>
          <p:nvPr/>
        </p:nvPicPr>
        <p:blipFill>
          <a:blip r:embed="rId3"/>
          <a:stretch>
            <a:fillRect/>
          </a:stretch>
        </p:blipFill>
        <p:spPr>
          <a:xfrm>
            <a:off x="283715" y="2042498"/>
            <a:ext cx="818148" cy="818148"/>
          </a:xfrm>
          <a:prstGeom prst="rect">
            <a:avLst/>
          </a:prstGeom>
        </p:spPr>
      </p:pic>
      <p:pic>
        <p:nvPicPr>
          <p:cNvPr id="7" name="Picture 6">
            <a:extLst>
              <a:ext uri="{FF2B5EF4-FFF2-40B4-BE49-F238E27FC236}">
                <a16:creationId xmlns:a16="http://schemas.microsoft.com/office/drawing/2014/main" id="{65F5897C-2FCD-429F-A5FC-FF4736A8BC0A}"/>
              </a:ext>
            </a:extLst>
          </p:cNvPr>
          <p:cNvPicPr>
            <a:picLocks noChangeAspect="1"/>
          </p:cNvPicPr>
          <p:nvPr/>
        </p:nvPicPr>
        <p:blipFill>
          <a:blip r:embed="rId4"/>
          <a:stretch>
            <a:fillRect/>
          </a:stretch>
        </p:blipFill>
        <p:spPr>
          <a:xfrm>
            <a:off x="1250087" y="2042498"/>
            <a:ext cx="818148" cy="818148"/>
          </a:xfrm>
          <a:prstGeom prst="rect">
            <a:avLst/>
          </a:prstGeom>
        </p:spPr>
      </p:pic>
      <p:pic>
        <p:nvPicPr>
          <p:cNvPr id="10" name="Picture 9">
            <a:extLst>
              <a:ext uri="{FF2B5EF4-FFF2-40B4-BE49-F238E27FC236}">
                <a16:creationId xmlns:a16="http://schemas.microsoft.com/office/drawing/2014/main" id="{11C38D35-9C6D-477C-8C1D-8D740899C0A9}"/>
              </a:ext>
            </a:extLst>
          </p:cNvPr>
          <p:cNvPicPr>
            <a:picLocks noChangeAspect="1"/>
          </p:cNvPicPr>
          <p:nvPr/>
        </p:nvPicPr>
        <p:blipFill>
          <a:blip r:embed="rId5"/>
          <a:stretch>
            <a:fillRect/>
          </a:stretch>
        </p:blipFill>
        <p:spPr>
          <a:xfrm>
            <a:off x="283715" y="3032673"/>
            <a:ext cx="818148" cy="835311"/>
          </a:xfrm>
          <a:prstGeom prst="rect">
            <a:avLst/>
          </a:prstGeom>
        </p:spPr>
      </p:pic>
      <p:pic>
        <p:nvPicPr>
          <p:cNvPr id="12" name="Picture 11">
            <a:extLst>
              <a:ext uri="{FF2B5EF4-FFF2-40B4-BE49-F238E27FC236}">
                <a16:creationId xmlns:a16="http://schemas.microsoft.com/office/drawing/2014/main" id="{18EB6C64-9AD3-4F9E-895C-B82A330C6626}"/>
              </a:ext>
            </a:extLst>
          </p:cNvPr>
          <p:cNvPicPr>
            <a:picLocks noChangeAspect="1"/>
          </p:cNvPicPr>
          <p:nvPr/>
        </p:nvPicPr>
        <p:blipFill>
          <a:blip r:embed="rId6"/>
          <a:stretch>
            <a:fillRect/>
          </a:stretch>
        </p:blipFill>
        <p:spPr>
          <a:xfrm>
            <a:off x="1250087" y="3032673"/>
            <a:ext cx="818148" cy="818148"/>
          </a:xfrm>
          <a:prstGeom prst="rect">
            <a:avLst/>
          </a:prstGeom>
        </p:spPr>
      </p:pic>
      <p:pic>
        <p:nvPicPr>
          <p:cNvPr id="13" name="Picture 12">
            <a:extLst>
              <a:ext uri="{FF2B5EF4-FFF2-40B4-BE49-F238E27FC236}">
                <a16:creationId xmlns:a16="http://schemas.microsoft.com/office/drawing/2014/main" id="{A146C3B8-0AAA-4433-A72D-99A688EC92D2}"/>
              </a:ext>
            </a:extLst>
          </p:cNvPr>
          <p:cNvPicPr>
            <a:picLocks noChangeAspect="1"/>
          </p:cNvPicPr>
          <p:nvPr/>
        </p:nvPicPr>
        <p:blipFill>
          <a:blip r:embed="rId7"/>
          <a:stretch>
            <a:fillRect/>
          </a:stretch>
        </p:blipFill>
        <p:spPr>
          <a:xfrm>
            <a:off x="31962" y="190948"/>
            <a:ext cx="2244277" cy="17346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195"/>
        <p:cNvGrpSpPr/>
        <p:nvPr/>
      </p:nvGrpSpPr>
      <p:grpSpPr>
        <a:xfrm>
          <a:off x="0" y="0"/>
          <a:ext cx="0" cy="0"/>
          <a:chOff x="0" y="0"/>
          <a:chExt cx="0" cy="0"/>
        </a:xfrm>
      </p:grpSpPr>
      <p:sp>
        <p:nvSpPr>
          <p:cNvPr id="196" name="Google Shape;196;p23"/>
          <p:cNvSpPr txBox="1"/>
          <p:nvPr/>
        </p:nvSpPr>
        <p:spPr>
          <a:xfrm>
            <a:off x="1296925" y="52925"/>
            <a:ext cx="7570800" cy="8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Definition of Special Educational Needs</a:t>
            </a:r>
            <a:endParaRPr sz="2600" b="1">
              <a:solidFill>
                <a:schemeClr val="dk2"/>
              </a:solidFill>
              <a:latin typeface="Raleway"/>
              <a:ea typeface="Raleway"/>
              <a:cs typeface="Raleway"/>
              <a:sym typeface="Raleway"/>
            </a:endParaRPr>
          </a:p>
          <a:p>
            <a:pPr marL="0" lvl="0" indent="0" algn="l" rtl="0">
              <a:spcBef>
                <a:spcPts val="0"/>
              </a:spcBef>
              <a:spcAft>
                <a:spcPts val="0"/>
              </a:spcAft>
              <a:buNone/>
            </a:pPr>
            <a:r>
              <a:rPr lang="en" sz="2600" b="1">
                <a:solidFill>
                  <a:schemeClr val="dk2"/>
                </a:solidFill>
                <a:latin typeface="Raleway"/>
                <a:ea typeface="Raleway"/>
                <a:cs typeface="Raleway"/>
                <a:sym typeface="Raleway"/>
              </a:rPr>
              <a:t>&amp; Disabilities (SEND)</a:t>
            </a:r>
            <a:endParaRPr sz="2600" b="1">
              <a:solidFill>
                <a:schemeClr val="dk2"/>
              </a:solidFill>
              <a:latin typeface="Raleway"/>
              <a:ea typeface="Raleway"/>
              <a:cs typeface="Raleway"/>
              <a:sym typeface="Raleway"/>
            </a:endParaRPr>
          </a:p>
        </p:txBody>
      </p:sp>
      <p:sp>
        <p:nvSpPr>
          <p:cNvPr id="197" name="Google Shape;197;p23"/>
          <p:cNvSpPr txBox="1"/>
          <p:nvPr/>
        </p:nvSpPr>
        <p:spPr>
          <a:xfrm>
            <a:off x="124350" y="1243550"/>
            <a:ext cx="8889900" cy="3460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 sz="1800">
                <a:latin typeface="Lato"/>
                <a:ea typeface="Lato"/>
                <a:cs typeface="Lato"/>
                <a:sym typeface="Lato"/>
              </a:rPr>
              <a:t>Students have a learning difficulty if they: </a:t>
            </a:r>
            <a:endParaRPr sz="1800">
              <a:latin typeface="Lato"/>
              <a:ea typeface="Lato"/>
              <a:cs typeface="Lato"/>
              <a:sym typeface="Lato"/>
            </a:endParaRPr>
          </a:p>
          <a:p>
            <a:pPr marL="457200" lvl="0" indent="0" algn="l" rtl="0">
              <a:lnSpc>
                <a:spcPct val="100000"/>
              </a:lnSpc>
              <a:spcBef>
                <a:spcPts val="0"/>
              </a:spcBef>
              <a:spcAft>
                <a:spcPts val="0"/>
              </a:spcAft>
              <a:buNone/>
            </a:pPr>
            <a:endParaRPr sz="1800">
              <a:latin typeface="Lato"/>
              <a:ea typeface="Lato"/>
              <a:cs typeface="Lato"/>
              <a:sym typeface="Lato"/>
            </a:endParaRPr>
          </a:p>
          <a:p>
            <a:pPr marL="457200" lvl="0" indent="-298450" algn="l" rtl="0">
              <a:lnSpc>
                <a:spcPct val="100000"/>
              </a:lnSpc>
              <a:spcBef>
                <a:spcPts val="0"/>
              </a:spcBef>
              <a:spcAft>
                <a:spcPts val="0"/>
              </a:spcAft>
              <a:buSzPts val="1100"/>
              <a:buFont typeface="Lato"/>
              <a:buChar char="➔"/>
            </a:pPr>
            <a:r>
              <a:rPr lang="en" sz="1800">
                <a:latin typeface="Lato"/>
                <a:ea typeface="Lato"/>
                <a:cs typeface="Lato"/>
                <a:sym typeface="Lato"/>
              </a:rPr>
              <a:t>Have a significantly greater difficulty in learning than the majority of students of the same age.</a:t>
            </a:r>
            <a:endParaRPr sz="1800">
              <a:latin typeface="Lato"/>
              <a:ea typeface="Lato"/>
              <a:cs typeface="Lato"/>
              <a:sym typeface="Lato"/>
            </a:endParaRPr>
          </a:p>
          <a:p>
            <a:pPr marL="914400" lvl="0" indent="0" algn="l" rtl="0">
              <a:lnSpc>
                <a:spcPct val="100000"/>
              </a:lnSpc>
              <a:spcBef>
                <a:spcPts val="0"/>
              </a:spcBef>
              <a:spcAft>
                <a:spcPts val="0"/>
              </a:spcAft>
              <a:buNone/>
            </a:pPr>
            <a:endParaRPr sz="1800">
              <a:latin typeface="Lato"/>
              <a:ea typeface="Lato"/>
              <a:cs typeface="Lato"/>
              <a:sym typeface="Lato"/>
            </a:endParaRPr>
          </a:p>
          <a:p>
            <a:pPr marL="457200" lvl="0" indent="-298450" algn="l" rtl="0">
              <a:lnSpc>
                <a:spcPct val="100000"/>
              </a:lnSpc>
              <a:spcBef>
                <a:spcPts val="0"/>
              </a:spcBef>
              <a:spcAft>
                <a:spcPts val="0"/>
              </a:spcAft>
              <a:buSzPts val="1100"/>
              <a:buFont typeface="Lato"/>
              <a:buChar char="➔"/>
            </a:pPr>
            <a:r>
              <a:rPr lang="en" sz="1800">
                <a:latin typeface="Lato"/>
                <a:ea typeface="Lato"/>
                <a:cs typeface="Lato"/>
                <a:sym typeface="Lato"/>
              </a:rPr>
              <a:t>Have a disability which prevents or hinders them from making use of educational facilities of a kind generally provided for students of the same age in schools within the area of the local education authority.</a:t>
            </a:r>
            <a:endParaRPr sz="1800">
              <a:latin typeface="Lato"/>
              <a:ea typeface="Lato"/>
              <a:cs typeface="Lato"/>
              <a:sym typeface="Lato"/>
            </a:endParaRPr>
          </a:p>
          <a:p>
            <a:pPr marL="914400" lvl="0" indent="0" algn="l" rtl="0">
              <a:lnSpc>
                <a:spcPct val="100000"/>
              </a:lnSpc>
              <a:spcBef>
                <a:spcPts val="0"/>
              </a:spcBef>
              <a:spcAft>
                <a:spcPts val="0"/>
              </a:spcAft>
              <a:buNone/>
            </a:pPr>
            <a:endParaRPr sz="1800">
              <a:latin typeface="Lato"/>
              <a:ea typeface="Lato"/>
              <a:cs typeface="Lato"/>
              <a:sym typeface="Lato"/>
            </a:endParaRPr>
          </a:p>
          <a:p>
            <a:pPr marL="457200" lvl="0" indent="-298450" algn="l" rtl="0">
              <a:lnSpc>
                <a:spcPct val="100000"/>
              </a:lnSpc>
              <a:spcBef>
                <a:spcPts val="0"/>
              </a:spcBef>
              <a:spcAft>
                <a:spcPts val="0"/>
              </a:spcAft>
              <a:buSzPts val="1100"/>
              <a:buFont typeface="Lato"/>
              <a:buChar char="➔"/>
            </a:pPr>
            <a:r>
              <a:rPr lang="en" sz="1800">
                <a:latin typeface="Lato"/>
                <a:ea typeface="Lato"/>
                <a:cs typeface="Lato"/>
                <a:sym typeface="Lato"/>
              </a:rPr>
              <a:t>Are under compulsory school age and fall within the definitions given above or would do so if special educational provision was not made for them.</a:t>
            </a:r>
            <a:endParaRPr sz="1900">
              <a:solidFill>
                <a:schemeClr val="dk2"/>
              </a:solidFill>
              <a:latin typeface="Lato"/>
              <a:ea typeface="Lato"/>
              <a:cs typeface="Lato"/>
              <a:sym typeface="Lato"/>
            </a:endParaRPr>
          </a:p>
        </p:txBody>
      </p:sp>
      <p:cxnSp>
        <p:nvCxnSpPr>
          <p:cNvPr id="198" name="Google Shape;198;p23"/>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199" name="Google Shape;199;p23"/>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03"/>
        <p:cNvGrpSpPr/>
        <p:nvPr/>
      </p:nvGrpSpPr>
      <p:grpSpPr>
        <a:xfrm>
          <a:off x="0" y="0"/>
          <a:ext cx="0" cy="0"/>
          <a:chOff x="0" y="0"/>
          <a:chExt cx="0" cy="0"/>
        </a:xfrm>
      </p:grpSpPr>
      <p:sp>
        <p:nvSpPr>
          <p:cNvPr id="204" name="Google Shape;204;p24"/>
          <p:cNvSpPr txBox="1"/>
          <p:nvPr/>
        </p:nvSpPr>
        <p:spPr>
          <a:xfrm>
            <a:off x="1296925" y="52925"/>
            <a:ext cx="8113800" cy="8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chemeClr val="dk2"/>
                </a:solidFill>
                <a:latin typeface="Raleway"/>
                <a:ea typeface="Raleway"/>
                <a:cs typeface="Raleway"/>
                <a:sym typeface="Raleway"/>
              </a:rPr>
              <a:t>Types of Special Educational Needs &amp; Disabilities (SEND)</a:t>
            </a:r>
            <a:endParaRPr sz="2100" b="1" dirty="0">
              <a:solidFill>
                <a:schemeClr val="dk2"/>
              </a:solidFill>
              <a:latin typeface="Raleway"/>
              <a:ea typeface="Raleway"/>
              <a:cs typeface="Raleway"/>
              <a:sym typeface="Raleway"/>
            </a:endParaRPr>
          </a:p>
        </p:txBody>
      </p:sp>
      <p:sp>
        <p:nvSpPr>
          <p:cNvPr id="205" name="Google Shape;205;p24"/>
          <p:cNvSpPr txBox="1"/>
          <p:nvPr/>
        </p:nvSpPr>
        <p:spPr>
          <a:xfrm>
            <a:off x="124350" y="1060975"/>
            <a:ext cx="8889900" cy="4082700"/>
          </a:xfrm>
          <a:prstGeom prst="rect">
            <a:avLst/>
          </a:prstGeom>
          <a:noFill/>
          <a:ln>
            <a:noFill/>
          </a:ln>
        </p:spPr>
        <p:txBody>
          <a:bodyPr spcFirstLastPara="1" wrap="square" lIns="91425" tIns="91425" rIns="91425" bIns="91425" anchor="t" anchorCtr="0">
            <a:noAutofit/>
          </a:bodyPr>
          <a:lstStyle/>
          <a:p>
            <a:pPr marL="457200" lvl="0" indent="-292100" algn="l" rtl="0">
              <a:lnSpc>
                <a:spcPct val="90000"/>
              </a:lnSpc>
              <a:spcBef>
                <a:spcPts val="0"/>
              </a:spcBef>
              <a:spcAft>
                <a:spcPts val="0"/>
              </a:spcAft>
              <a:buSzPts val="1000"/>
              <a:buFont typeface="Lato"/>
              <a:buChar char="➔"/>
            </a:pPr>
            <a:r>
              <a:rPr lang="en" sz="1000" b="1" dirty="0">
                <a:latin typeface="Lato"/>
                <a:ea typeface="Lato"/>
                <a:cs typeface="Lato"/>
                <a:sym typeface="Lato"/>
              </a:rPr>
              <a:t>Communication and Interaction</a:t>
            </a:r>
            <a:endParaRPr sz="1000" b="1"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ASD (Autistic Spectrum Disorder, which can include other disorders eg Aspergers)</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SLCN (Speech, Language and Communication Needs)</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Speech and Language Difficulties</a:t>
            </a:r>
            <a:endParaRPr sz="1000" dirty="0">
              <a:latin typeface="Lato"/>
              <a:ea typeface="Lato"/>
              <a:cs typeface="Lato"/>
              <a:sym typeface="Lato"/>
            </a:endParaRPr>
          </a:p>
          <a:p>
            <a:pPr marL="914400" lvl="0" indent="0" algn="l" rtl="0">
              <a:lnSpc>
                <a:spcPct val="90000"/>
              </a:lnSpc>
              <a:spcBef>
                <a:spcPts val="0"/>
              </a:spcBef>
              <a:spcAft>
                <a:spcPts val="0"/>
              </a:spcAft>
              <a:buNone/>
            </a:pPr>
            <a:endParaRPr sz="700" dirty="0">
              <a:latin typeface="Lato"/>
              <a:ea typeface="Lato"/>
              <a:cs typeface="Lato"/>
              <a:sym typeface="Lato"/>
            </a:endParaRPr>
          </a:p>
          <a:p>
            <a:pPr marL="457200" lvl="0" indent="-292100" algn="l" rtl="0">
              <a:lnSpc>
                <a:spcPct val="90000"/>
              </a:lnSpc>
              <a:spcBef>
                <a:spcPts val="0"/>
              </a:spcBef>
              <a:spcAft>
                <a:spcPts val="0"/>
              </a:spcAft>
              <a:buSzPts val="1000"/>
              <a:buFont typeface="Lato"/>
              <a:buChar char="➔"/>
            </a:pPr>
            <a:r>
              <a:rPr lang="en" sz="1000" b="1" dirty="0">
                <a:latin typeface="Lato"/>
                <a:ea typeface="Lato"/>
                <a:cs typeface="Lato"/>
                <a:sym typeface="Lato"/>
              </a:rPr>
              <a:t>Cognition and Learning</a:t>
            </a:r>
            <a:endParaRPr sz="1000" b="1"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MLD (Moderate learning difficulties)</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SLD (Severe learning difficulties)</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PMLD (Profound and Multiple learning difficulties)</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SpLD (Specific learning difficulties) For example dyslexia, Developmental Coordination Difficulties - dyspraxia, dyscalculia and dysgraphia. </a:t>
            </a:r>
            <a:endParaRPr sz="1000" dirty="0">
              <a:latin typeface="Lato"/>
              <a:ea typeface="Lato"/>
              <a:cs typeface="Lato"/>
              <a:sym typeface="Lato"/>
            </a:endParaRPr>
          </a:p>
          <a:p>
            <a:pPr marL="914400" lvl="0" indent="0" algn="l" rtl="0">
              <a:lnSpc>
                <a:spcPct val="90000"/>
              </a:lnSpc>
              <a:spcBef>
                <a:spcPts val="0"/>
              </a:spcBef>
              <a:spcAft>
                <a:spcPts val="0"/>
              </a:spcAft>
              <a:buNone/>
            </a:pPr>
            <a:endParaRPr sz="700" dirty="0">
              <a:latin typeface="Lato"/>
              <a:ea typeface="Lato"/>
              <a:cs typeface="Lato"/>
              <a:sym typeface="Lato"/>
            </a:endParaRPr>
          </a:p>
          <a:p>
            <a:pPr marL="457200" lvl="0" indent="-292100" algn="l" rtl="0">
              <a:lnSpc>
                <a:spcPct val="90000"/>
              </a:lnSpc>
              <a:spcBef>
                <a:spcPts val="0"/>
              </a:spcBef>
              <a:spcAft>
                <a:spcPts val="0"/>
              </a:spcAft>
              <a:buSzPts val="1000"/>
              <a:buFont typeface="Lato"/>
              <a:buChar char="➔"/>
            </a:pPr>
            <a:r>
              <a:rPr lang="en" sz="1000" b="1" dirty="0">
                <a:latin typeface="Lato"/>
                <a:ea typeface="Lato"/>
                <a:cs typeface="Lato"/>
                <a:sym typeface="Lato"/>
              </a:rPr>
              <a:t>Social Emotional Mental Health</a:t>
            </a:r>
            <a:endParaRPr sz="1000" b="1"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ADHD or ADD (Attention Deficit Hyperactivity Disorder or Attention Deficit Disorder)</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ODD (Oppositional Defiant Disorder)</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PDA (Pathological Demand Avoidance)</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Trauma</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ACES</a:t>
            </a:r>
            <a:endParaRPr sz="1000" dirty="0">
              <a:latin typeface="Lato"/>
              <a:ea typeface="Lato"/>
              <a:cs typeface="Lato"/>
              <a:sym typeface="Lato"/>
            </a:endParaRPr>
          </a:p>
          <a:p>
            <a:pPr marL="914400" lvl="0" indent="0" algn="l" rtl="0">
              <a:lnSpc>
                <a:spcPct val="90000"/>
              </a:lnSpc>
              <a:spcBef>
                <a:spcPts val="0"/>
              </a:spcBef>
              <a:spcAft>
                <a:spcPts val="0"/>
              </a:spcAft>
              <a:buNone/>
            </a:pPr>
            <a:endParaRPr sz="700" dirty="0">
              <a:latin typeface="Lato"/>
              <a:ea typeface="Lato"/>
              <a:cs typeface="Lato"/>
              <a:sym typeface="Lato"/>
            </a:endParaRPr>
          </a:p>
          <a:p>
            <a:pPr marL="457200" lvl="0" indent="-292100" algn="l" rtl="0">
              <a:lnSpc>
                <a:spcPct val="90000"/>
              </a:lnSpc>
              <a:spcBef>
                <a:spcPts val="0"/>
              </a:spcBef>
              <a:spcAft>
                <a:spcPts val="0"/>
              </a:spcAft>
              <a:buSzPts val="1000"/>
              <a:buFont typeface="Lato"/>
              <a:buChar char="➔"/>
            </a:pPr>
            <a:r>
              <a:rPr lang="en" sz="1000" b="1" dirty="0">
                <a:latin typeface="Lato"/>
                <a:ea typeface="Lato"/>
                <a:cs typeface="Lato"/>
                <a:sym typeface="Lato"/>
              </a:rPr>
              <a:t>Sensory needs</a:t>
            </a:r>
            <a:endParaRPr sz="1000" b="1"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VI (Visual Impairment)</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HI (Hearing Impairment)</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MSI (Multi-Sensory Impairment)</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Sensory processing difficulties</a:t>
            </a:r>
            <a:endParaRPr sz="1000" dirty="0">
              <a:latin typeface="Lato"/>
              <a:ea typeface="Lato"/>
              <a:cs typeface="Lato"/>
              <a:sym typeface="Lato"/>
            </a:endParaRPr>
          </a:p>
          <a:p>
            <a:pPr marL="0" lvl="0" indent="0" algn="l" rtl="0">
              <a:lnSpc>
                <a:spcPct val="90000"/>
              </a:lnSpc>
              <a:spcBef>
                <a:spcPts val="0"/>
              </a:spcBef>
              <a:spcAft>
                <a:spcPts val="0"/>
              </a:spcAft>
              <a:buNone/>
            </a:pPr>
            <a:endParaRPr sz="700" dirty="0">
              <a:latin typeface="Lato"/>
              <a:ea typeface="Lato"/>
              <a:cs typeface="Lato"/>
              <a:sym typeface="Lato"/>
            </a:endParaRPr>
          </a:p>
          <a:p>
            <a:pPr marL="457200" lvl="0" indent="-292100" algn="l" rtl="0">
              <a:lnSpc>
                <a:spcPct val="90000"/>
              </a:lnSpc>
              <a:spcBef>
                <a:spcPts val="0"/>
              </a:spcBef>
              <a:spcAft>
                <a:spcPts val="0"/>
              </a:spcAft>
              <a:buSzPts val="1000"/>
              <a:buFont typeface="Lato"/>
              <a:buChar char="➔"/>
            </a:pPr>
            <a:r>
              <a:rPr lang="en" sz="1000" b="1" dirty="0">
                <a:latin typeface="Lato"/>
                <a:ea typeface="Lato"/>
                <a:cs typeface="Lato"/>
                <a:sym typeface="Lato"/>
              </a:rPr>
              <a:t>Physical Difficulties / Disability</a:t>
            </a:r>
            <a:endParaRPr sz="1000" b="1"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Cerebral Palsy Hydrocephaly/ Spastic Quadriplegia</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Muscular dystrophy</a:t>
            </a:r>
            <a:endParaRPr sz="1000" dirty="0">
              <a:latin typeface="Lato"/>
              <a:ea typeface="Lato"/>
              <a:cs typeface="Lato"/>
              <a:sym typeface="Lato"/>
            </a:endParaRPr>
          </a:p>
          <a:p>
            <a:pPr marL="1371600" lvl="0" indent="-292100" algn="l" rtl="0">
              <a:lnSpc>
                <a:spcPct val="90000"/>
              </a:lnSpc>
              <a:spcBef>
                <a:spcPts val="0"/>
              </a:spcBef>
              <a:spcAft>
                <a:spcPts val="0"/>
              </a:spcAft>
              <a:buSzPts val="1000"/>
              <a:buFont typeface="Lato"/>
              <a:buChar char="➔"/>
            </a:pPr>
            <a:r>
              <a:rPr lang="en" sz="1000" dirty="0">
                <a:latin typeface="Lato"/>
                <a:ea typeface="Lato"/>
                <a:cs typeface="Lato"/>
                <a:sym typeface="Lato"/>
              </a:rPr>
              <a:t>Developmental Coordination difficulties (Dyspraxia)</a:t>
            </a:r>
            <a:endParaRPr sz="1100" dirty="0">
              <a:solidFill>
                <a:schemeClr val="dk2"/>
              </a:solidFill>
              <a:latin typeface="Lato"/>
              <a:ea typeface="Lato"/>
              <a:cs typeface="Lato"/>
              <a:sym typeface="Lato"/>
            </a:endParaRPr>
          </a:p>
        </p:txBody>
      </p:sp>
      <p:cxnSp>
        <p:nvCxnSpPr>
          <p:cNvPr id="206" name="Google Shape;206;p24"/>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07" name="Google Shape;207;p24"/>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23"/>
        <p:cNvGrpSpPr/>
        <p:nvPr/>
      </p:nvGrpSpPr>
      <p:grpSpPr>
        <a:xfrm>
          <a:off x="0" y="0"/>
          <a:ext cx="0" cy="0"/>
          <a:chOff x="0" y="0"/>
          <a:chExt cx="0" cy="0"/>
        </a:xfrm>
      </p:grpSpPr>
      <p:sp>
        <p:nvSpPr>
          <p:cNvPr id="224" name="Google Shape;224;p26"/>
          <p:cNvSpPr txBox="1"/>
          <p:nvPr/>
        </p:nvSpPr>
        <p:spPr>
          <a:xfrm>
            <a:off x="1296925" y="243425"/>
            <a:ext cx="75708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Working Together</a:t>
            </a:r>
            <a:endParaRPr sz="2600" b="1">
              <a:solidFill>
                <a:schemeClr val="dk2"/>
              </a:solidFill>
              <a:latin typeface="Raleway"/>
              <a:ea typeface="Raleway"/>
              <a:cs typeface="Raleway"/>
              <a:sym typeface="Raleway"/>
            </a:endParaRPr>
          </a:p>
        </p:txBody>
      </p:sp>
      <p:sp>
        <p:nvSpPr>
          <p:cNvPr id="225" name="Google Shape;225;p26"/>
          <p:cNvSpPr txBox="1"/>
          <p:nvPr/>
        </p:nvSpPr>
        <p:spPr>
          <a:xfrm>
            <a:off x="124350" y="1060975"/>
            <a:ext cx="8889900" cy="4082700"/>
          </a:xfrm>
          <a:prstGeom prst="rect">
            <a:avLst/>
          </a:prstGeom>
          <a:noFill/>
          <a:ln>
            <a:noFill/>
          </a:ln>
        </p:spPr>
        <p:txBody>
          <a:bodyPr spcFirstLastPara="1" wrap="square" lIns="91425" tIns="91425" rIns="91425" bIns="91425" anchor="t" anchorCtr="0">
            <a:noAutofit/>
          </a:bodyPr>
          <a:lstStyle/>
          <a:p>
            <a:pPr marL="0" lvl="0" indent="0" algn="just" rtl="0">
              <a:lnSpc>
                <a:spcPct val="90000"/>
              </a:lnSpc>
              <a:spcBef>
                <a:spcPts val="0"/>
              </a:spcBef>
              <a:spcAft>
                <a:spcPts val="0"/>
              </a:spcAft>
              <a:buClr>
                <a:srgbClr val="3A3838"/>
              </a:buClr>
              <a:buSzPts val="2100"/>
              <a:buFont typeface="Arial"/>
              <a:buNone/>
            </a:pPr>
            <a:r>
              <a:rPr lang="en" sz="1500" dirty="0">
                <a:solidFill>
                  <a:schemeClr val="dk2"/>
                </a:solidFill>
                <a:latin typeface="Lato"/>
                <a:ea typeface="Lato"/>
                <a:cs typeface="Lato"/>
                <a:sym typeface="Lato"/>
              </a:rPr>
              <a:t>At Windmill Primary Federation we are committed to working together with all members of our school community. This local offer has been produced in conjunction with students, parents/carers, governors and members of staff.  </a:t>
            </a:r>
            <a:endParaRPr sz="1500" dirty="0">
              <a:solidFill>
                <a:schemeClr val="dk2"/>
              </a:solidFill>
              <a:latin typeface="Lato"/>
              <a:ea typeface="Lato"/>
              <a:cs typeface="Lato"/>
              <a:sym typeface="Lato"/>
            </a:endParaRPr>
          </a:p>
          <a:p>
            <a:pPr marL="0" lvl="0" indent="0" algn="just" rtl="0">
              <a:lnSpc>
                <a:spcPct val="90000"/>
              </a:lnSpc>
              <a:spcBef>
                <a:spcPts val="750"/>
              </a:spcBef>
              <a:spcAft>
                <a:spcPts val="0"/>
              </a:spcAft>
              <a:buClr>
                <a:schemeClr val="dk2"/>
              </a:buClr>
              <a:buSzPts val="2100"/>
              <a:buFont typeface="Arial"/>
              <a:buNone/>
            </a:pPr>
            <a:endParaRPr sz="100" dirty="0">
              <a:solidFill>
                <a:schemeClr val="dk2"/>
              </a:solidFill>
              <a:latin typeface="Lato"/>
              <a:ea typeface="Lato"/>
              <a:cs typeface="Lato"/>
              <a:sym typeface="Lato"/>
            </a:endParaRPr>
          </a:p>
          <a:p>
            <a:pPr marL="0" lvl="0" indent="0" algn="just" rtl="0">
              <a:lnSpc>
                <a:spcPct val="90000"/>
              </a:lnSpc>
              <a:spcBef>
                <a:spcPts val="750"/>
              </a:spcBef>
              <a:spcAft>
                <a:spcPts val="0"/>
              </a:spcAft>
              <a:buClr>
                <a:srgbClr val="3A3838"/>
              </a:buClr>
              <a:buSzPts val="2100"/>
              <a:buFont typeface="Arial"/>
              <a:buNone/>
            </a:pPr>
            <a:r>
              <a:rPr lang="en" sz="1500" dirty="0">
                <a:solidFill>
                  <a:schemeClr val="dk2"/>
                </a:solidFill>
                <a:latin typeface="Lato"/>
                <a:ea typeface="Lato"/>
                <a:cs typeface="Lato"/>
                <a:sym typeface="Lato"/>
              </a:rPr>
              <a:t>Parents who wish to provide feedback or become involved in future reviews of our offer are welcome to contact the school on: </a:t>
            </a:r>
            <a:r>
              <a:rPr lang="en-GB" sz="1500" dirty="0">
                <a:solidFill>
                  <a:schemeClr val="dk2"/>
                </a:solidFill>
                <a:latin typeface="Lato"/>
                <a:ea typeface="Lato"/>
                <a:cs typeface="Lato"/>
                <a:sym typeface="Lato"/>
              </a:rPr>
              <a:t>01945 880329</a:t>
            </a:r>
            <a:endParaRPr sz="1500" dirty="0">
              <a:solidFill>
                <a:schemeClr val="dk2"/>
              </a:solidFill>
              <a:latin typeface="Lato"/>
              <a:ea typeface="Lato"/>
              <a:cs typeface="Lato"/>
              <a:sym typeface="Lato"/>
            </a:endParaRPr>
          </a:p>
          <a:p>
            <a:pPr marL="0" lvl="0" indent="0" algn="l" rtl="0">
              <a:lnSpc>
                <a:spcPct val="90000"/>
              </a:lnSpc>
              <a:spcBef>
                <a:spcPts val="750"/>
              </a:spcBef>
              <a:spcAft>
                <a:spcPts val="0"/>
              </a:spcAft>
              <a:buClr>
                <a:schemeClr val="dk2"/>
              </a:buClr>
              <a:buSzPts val="2100"/>
              <a:buFont typeface="Arial"/>
              <a:buNone/>
            </a:pPr>
            <a:endParaRPr sz="100" dirty="0">
              <a:solidFill>
                <a:schemeClr val="dk2"/>
              </a:solidFill>
              <a:latin typeface="Lato"/>
              <a:ea typeface="Lato"/>
              <a:cs typeface="Lato"/>
              <a:sym typeface="Lato"/>
            </a:endParaRPr>
          </a:p>
          <a:p>
            <a:pPr marL="0" lvl="0" indent="0" algn="l" rtl="0">
              <a:lnSpc>
                <a:spcPct val="90000"/>
              </a:lnSpc>
              <a:spcBef>
                <a:spcPts val="750"/>
              </a:spcBef>
              <a:spcAft>
                <a:spcPts val="0"/>
              </a:spcAft>
              <a:buClr>
                <a:srgbClr val="3A3838"/>
              </a:buClr>
              <a:buSzPts val="2100"/>
              <a:buFont typeface="Arial"/>
              <a:buNone/>
            </a:pPr>
            <a:r>
              <a:rPr lang="en" sz="1500" dirty="0">
                <a:solidFill>
                  <a:schemeClr val="dk2"/>
                </a:solidFill>
                <a:latin typeface="Lato"/>
                <a:ea typeface="Lato"/>
                <a:cs typeface="Lato"/>
                <a:sym typeface="Lato"/>
              </a:rPr>
              <a:t>Alternatively, please email:</a:t>
            </a:r>
            <a:endParaRPr sz="1500" dirty="0">
              <a:solidFill>
                <a:schemeClr val="dk2"/>
              </a:solidFill>
              <a:latin typeface="Lato"/>
              <a:ea typeface="Lato"/>
              <a:cs typeface="Lato"/>
              <a:sym typeface="Lato"/>
            </a:endParaRPr>
          </a:p>
          <a:p>
            <a:pPr marL="0" lvl="0" indent="0" algn="l" rtl="0">
              <a:lnSpc>
                <a:spcPct val="90000"/>
              </a:lnSpc>
              <a:spcBef>
                <a:spcPts val="750"/>
              </a:spcBef>
              <a:spcAft>
                <a:spcPts val="0"/>
              </a:spcAft>
              <a:buClr>
                <a:srgbClr val="3A3838"/>
              </a:buClr>
              <a:buSzPts val="2100"/>
              <a:buFont typeface="Arial"/>
              <a:buNone/>
            </a:pPr>
            <a:r>
              <a:rPr lang="en" sz="1500" dirty="0">
                <a:solidFill>
                  <a:schemeClr val="dk2"/>
                </a:solidFill>
                <a:latin typeface="Lato"/>
                <a:ea typeface="Lato"/>
                <a:cs typeface="Lato"/>
                <a:sym typeface="Lato"/>
              </a:rPr>
              <a:t>Mrs Kelly Farthing and/or Ms Geena Hird on: </a:t>
            </a:r>
          </a:p>
          <a:p>
            <a:pPr marL="0" lvl="0" indent="0" algn="l" rtl="0">
              <a:lnSpc>
                <a:spcPct val="90000"/>
              </a:lnSpc>
              <a:spcBef>
                <a:spcPts val="750"/>
              </a:spcBef>
              <a:spcAft>
                <a:spcPts val="0"/>
              </a:spcAft>
              <a:buClr>
                <a:srgbClr val="3A3838"/>
              </a:buClr>
              <a:buSzPts val="2100"/>
              <a:buFont typeface="Arial"/>
              <a:buNone/>
            </a:pPr>
            <a:r>
              <a:rPr lang="en" sz="1500" dirty="0">
                <a:solidFill>
                  <a:srgbClr val="1155CC"/>
                </a:solidFill>
                <a:latin typeface="Lato"/>
                <a:ea typeface="Lato"/>
                <a:cs typeface="Lato"/>
                <a:sym typeface="Lato"/>
              </a:rPr>
              <a:t>send@windmillfederation.org.uk</a:t>
            </a:r>
            <a:endParaRPr sz="100" dirty="0">
              <a:solidFill>
                <a:schemeClr val="dk2"/>
              </a:solidFill>
              <a:latin typeface="Lato"/>
              <a:ea typeface="Lato"/>
              <a:cs typeface="Lato"/>
              <a:sym typeface="Lato"/>
            </a:endParaRPr>
          </a:p>
          <a:p>
            <a:pPr marL="0" lvl="0" indent="0" algn="l" rtl="0">
              <a:lnSpc>
                <a:spcPct val="90000"/>
              </a:lnSpc>
              <a:spcBef>
                <a:spcPts val="750"/>
              </a:spcBef>
              <a:spcAft>
                <a:spcPts val="0"/>
              </a:spcAft>
              <a:buClr>
                <a:srgbClr val="3A3838"/>
              </a:buClr>
              <a:buSzPts val="2100"/>
              <a:buFont typeface="Arial"/>
              <a:buNone/>
            </a:pPr>
            <a:endParaRPr sz="100" dirty="0">
              <a:solidFill>
                <a:srgbClr val="3A3838"/>
              </a:solidFill>
              <a:latin typeface="Lato"/>
              <a:ea typeface="Lato"/>
              <a:cs typeface="Lato"/>
              <a:sym typeface="Lato"/>
            </a:endParaRPr>
          </a:p>
          <a:p>
            <a:pPr marL="0" lvl="0" indent="0" algn="l" rtl="0">
              <a:lnSpc>
                <a:spcPct val="90000"/>
              </a:lnSpc>
              <a:spcBef>
                <a:spcPts val="0"/>
              </a:spcBef>
              <a:spcAft>
                <a:spcPts val="0"/>
              </a:spcAft>
              <a:buNone/>
            </a:pPr>
            <a:endParaRPr sz="1000" b="1" dirty="0">
              <a:latin typeface="Lato"/>
              <a:ea typeface="Lato"/>
              <a:cs typeface="Lato"/>
              <a:sym typeface="Lato"/>
            </a:endParaRPr>
          </a:p>
        </p:txBody>
      </p:sp>
      <p:cxnSp>
        <p:nvCxnSpPr>
          <p:cNvPr id="226" name="Google Shape;226;p26"/>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27" name="Google Shape;227;p26"/>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31"/>
        <p:cNvGrpSpPr/>
        <p:nvPr/>
      </p:nvGrpSpPr>
      <p:grpSpPr>
        <a:xfrm>
          <a:off x="0" y="0"/>
          <a:ext cx="0" cy="0"/>
          <a:chOff x="0" y="0"/>
          <a:chExt cx="0" cy="0"/>
        </a:xfrm>
      </p:grpSpPr>
      <p:sp>
        <p:nvSpPr>
          <p:cNvPr id="232" name="Google Shape;232;p27"/>
          <p:cNvSpPr txBox="1"/>
          <p:nvPr/>
        </p:nvSpPr>
        <p:spPr>
          <a:xfrm>
            <a:off x="1296925" y="243425"/>
            <a:ext cx="75708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Identification of SEND</a:t>
            </a:r>
            <a:endParaRPr sz="2600" b="1">
              <a:solidFill>
                <a:schemeClr val="dk2"/>
              </a:solidFill>
              <a:latin typeface="Raleway"/>
              <a:ea typeface="Raleway"/>
              <a:cs typeface="Raleway"/>
              <a:sym typeface="Raleway"/>
            </a:endParaRPr>
          </a:p>
        </p:txBody>
      </p:sp>
      <p:sp>
        <p:nvSpPr>
          <p:cNvPr id="233" name="Google Shape;233;p27"/>
          <p:cNvSpPr txBox="1"/>
          <p:nvPr/>
        </p:nvSpPr>
        <p:spPr>
          <a:xfrm>
            <a:off x="124350" y="1060975"/>
            <a:ext cx="8889900" cy="4082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50"/>
              </a:spcBef>
              <a:spcAft>
                <a:spcPts val="0"/>
              </a:spcAft>
              <a:buNone/>
            </a:pPr>
            <a:r>
              <a:rPr lang="en" sz="1300" dirty="0">
                <a:solidFill>
                  <a:schemeClr val="dk2"/>
                </a:solidFill>
                <a:latin typeface="Lato"/>
                <a:ea typeface="Lato"/>
                <a:cs typeface="Lato"/>
                <a:sym typeface="Lato"/>
              </a:rPr>
              <a:t>At Windmill Primary Federation, we are committed to ensuring that all learners have access to learning through Quality First Teaching, scaffolded activities and any additional resources needed to access the same knowledge rich curriculum content and learning objectives as their peers. This not only enables development of their knowledge and understanding, but also develops and extends their skills and abilities. We use imagery, symbols, rehearsal and repetition to help remove barriers to accessing learning and reduce any fear of the written word and/or of failing. It does not follow that all vulnerable learners have SEND. Only those with a learning difficulty which requires special educational provision will be identified as having SEND.</a:t>
            </a:r>
            <a:endParaRPr sz="1300" dirty="0">
              <a:solidFill>
                <a:schemeClr val="dk2"/>
              </a:solidFill>
              <a:latin typeface="Lato"/>
              <a:ea typeface="Lato"/>
              <a:cs typeface="Lato"/>
              <a:sym typeface="Lato"/>
            </a:endParaRPr>
          </a:p>
          <a:p>
            <a:pPr marL="0" lvl="0" indent="0" algn="l" rtl="0">
              <a:lnSpc>
                <a:spcPct val="90000"/>
              </a:lnSpc>
              <a:spcBef>
                <a:spcPts val="750"/>
              </a:spcBef>
              <a:spcAft>
                <a:spcPts val="0"/>
              </a:spcAft>
              <a:buNone/>
            </a:pPr>
            <a:r>
              <a:rPr lang="en" sz="1300" dirty="0">
                <a:solidFill>
                  <a:schemeClr val="dk2"/>
                </a:solidFill>
                <a:latin typeface="Lato"/>
                <a:ea typeface="Lato"/>
                <a:cs typeface="Lato"/>
                <a:sym typeface="Lato"/>
              </a:rPr>
              <a:t>Learners can fall behind for many different reasons. They may have been absent from school or have attended many different schools and not had the opportunity to learn consistently. Slower progress and low attainment will not automatically mean a pupil is recorded as having SEND. Quality First Teaching and identifying in-class support and resources, assessments both in school and externally, monitoring and assessing progress will be the first steps to meeting a child’s needs. Discussions and reviews with class teachers and parents are also central to this process.</a:t>
            </a:r>
            <a:endParaRPr sz="1300" dirty="0">
              <a:solidFill>
                <a:schemeClr val="dk2"/>
              </a:solidFill>
              <a:latin typeface="Lato"/>
              <a:ea typeface="Lato"/>
              <a:cs typeface="Lato"/>
              <a:sym typeface="Lato"/>
            </a:endParaRPr>
          </a:p>
          <a:p>
            <a:pPr marL="0" lvl="0" indent="0" algn="l" rtl="0">
              <a:lnSpc>
                <a:spcPct val="90000"/>
              </a:lnSpc>
              <a:spcBef>
                <a:spcPts val="750"/>
              </a:spcBef>
              <a:spcAft>
                <a:spcPts val="0"/>
              </a:spcAft>
              <a:buNone/>
            </a:pPr>
            <a:r>
              <a:rPr lang="en" sz="1300" dirty="0">
                <a:solidFill>
                  <a:schemeClr val="dk2"/>
                </a:solidFill>
                <a:latin typeface="Lato"/>
                <a:ea typeface="Lato"/>
                <a:cs typeface="Lato"/>
                <a:sym typeface="Lato"/>
              </a:rPr>
              <a:t>We endeavour to ensure that a child’s needs are identified and met as early as possible and adopt the following procedures for identification and assessment. Class teachers will make regular assessments of progress for all pupils and identify those whose progress:</a:t>
            </a:r>
            <a:endParaRPr sz="1300" dirty="0">
              <a:solidFill>
                <a:schemeClr val="dk2"/>
              </a:solidFill>
              <a:latin typeface="Lato"/>
              <a:ea typeface="Lato"/>
              <a:cs typeface="Lato"/>
              <a:sym typeface="Lato"/>
            </a:endParaRPr>
          </a:p>
          <a:p>
            <a:pPr marL="457200" lvl="0" indent="-292100" algn="l" rtl="0">
              <a:lnSpc>
                <a:spcPct val="90000"/>
              </a:lnSpc>
              <a:spcBef>
                <a:spcPts val="750"/>
              </a:spcBef>
              <a:spcAft>
                <a:spcPts val="0"/>
              </a:spcAft>
              <a:buClr>
                <a:schemeClr val="dk2"/>
              </a:buClr>
              <a:buSzPts val="1000"/>
              <a:buFont typeface="Lato"/>
              <a:buChar char="➔"/>
            </a:pPr>
            <a:r>
              <a:rPr lang="en" sz="1300" dirty="0">
                <a:solidFill>
                  <a:schemeClr val="dk2"/>
                </a:solidFill>
                <a:latin typeface="Lato"/>
                <a:ea typeface="Lato"/>
                <a:cs typeface="Lato"/>
                <a:sym typeface="Lato"/>
              </a:rPr>
              <a:t>is significantly slower than that of their peers starting from the same baseline</a:t>
            </a:r>
            <a:endParaRPr sz="1300" dirty="0">
              <a:solidFill>
                <a:schemeClr val="dk2"/>
              </a:solidFill>
              <a:latin typeface="Lato"/>
              <a:ea typeface="Lato"/>
              <a:cs typeface="Lato"/>
              <a:sym typeface="Lato"/>
            </a:endParaRPr>
          </a:p>
          <a:p>
            <a:pPr marL="457200" lvl="0" indent="-292100" algn="l" rtl="0">
              <a:lnSpc>
                <a:spcPct val="9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fails to match or better the child’s previous rate of progress</a:t>
            </a:r>
            <a:endParaRPr sz="1300" dirty="0">
              <a:solidFill>
                <a:schemeClr val="dk2"/>
              </a:solidFill>
              <a:latin typeface="Lato"/>
              <a:ea typeface="Lato"/>
              <a:cs typeface="Lato"/>
              <a:sym typeface="Lato"/>
            </a:endParaRPr>
          </a:p>
          <a:p>
            <a:pPr marL="457200" lvl="0" indent="-292100" algn="l" rtl="0">
              <a:lnSpc>
                <a:spcPct val="9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fails to close the attainment gap between the child and their peers</a:t>
            </a:r>
            <a:endParaRPr sz="1300" dirty="0">
              <a:solidFill>
                <a:schemeClr val="dk2"/>
              </a:solidFill>
              <a:latin typeface="Lato"/>
              <a:ea typeface="Lato"/>
              <a:cs typeface="Lato"/>
              <a:sym typeface="Lato"/>
            </a:endParaRPr>
          </a:p>
          <a:p>
            <a:pPr marL="457200" lvl="0" indent="-292100" algn="l" rtl="0">
              <a:lnSpc>
                <a:spcPct val="9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widens the attainment gap</a:t>
            </a:r>
            <a:endParaRPr sz="1300" dirty="0">
              <a:solidFill>
                <a:srgbClr val="1155CC"/>
              </a:solidFill>
              <a:latin typeface="Lato"/>
              <a:ea typeface="Lato"/>
              <a:cs typeface="Lato"/>
              <a:sym typeface="Lato"/>
            </a:endParaRPr>
          </a:p>
          <a:p>
            <a:pPr marL="0" lvl="0" indent="0" algn="l" rtl="0">
              <a:lnSpc>
                <a:spcPct val="90000"/>
              </a:lnSpc>
              <a:spcBef>
                <a:spcPts val="0"/>
              </a:spcBef>
              <a:spcAft>
                <a:spcPts val="0"/>
              </a:spcAft>
              <a:buNone/>
            </a:pPr>
            <a:endParaRPr sz="800" b="1" dirty="0">
              <a:latin typeface="Lato"/>
              <a:ea typeface="Lato"/>
              <a:cs typeface="Lato"/>
              <a:sym typeface="Lato"/>
            </a:endParaRPr>
          </a:p>
        </p:txBody>
      </p:sp>
      <p:cxnSp>
        <p:nvCxnSpPr>
          <p:cNvPr id="234" name="Google Shape;234;p27"/>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35" name="Google Shape;235;p27"/>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39"/>
        <p:cNvGrpSpPr/>
        <p:nvPr/>
      </p:nvGrpSpPr>
      <p:grpSpPr>
        <a:xfrm>
          <a:off x="0" y="0"/>
          <a:ext cx="0" cy="0"/>
          <a:chOff x="0" y="0"/>
          <a:chExt cx="0" cy="0"/>
        </a:xfrm>
      </p:grpSpPr>
      <p:sp>
        <p:nvSpPr>
          <p:cNvPr id="240" name="Google Shape;240;p28"/>
          <p:cNvSpPr txBox="1"/>
          <p:nvPr/>
        </p:nvSpPr>
        <p:spPr>
          <a:xfrm>
            <a:off x="1296925" y="243425"/>
            <a:ext cx="75708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Identification of SEND</a:t>
            </a:r>
            <a:endParaRPr sz="2600" b="1">
              <a:solidFill>
                <a:schemeClr val="dk2"/>
              </a:solidFill>
              <a:latin typeface="Raleway"/>
              <a:ea typeface="Raleway"/>
              <a:cs typeface="Raleway"/>
              <a:sym typeface="Raleway"/>
            </a:endParaRPr>
          </a:p>
        </p:txBody>
      </p:sp>
      <p:sp>
        <p:nvSpPr>
          <p:cNvPr id="241" name="Google Shape;241;p28"/>
          <p:cNvSpPr txBox="1"/>
          <p:nvPr/>
        </p:nvSpPr>
        <p:spPr>
          <a:xfrm>
            <a:off x="127050" y="1386425"/>
            <a:ext cx="8889900" cy="2968500"/>
          </a:xfrm>
          <a:prstGeom prst="rect">
            <a:avLst/>
          </a:prstGeom>
          <a:noFill/>
          <a:ln>
            <a:noFill/>
          </a:ln>
        </p:spPr>
        <p:txBody>
          <a:bodyPr spcFirstLastPara="1" wrap="square" lIns="91425" tIns="91425" rIns="91425" bIns="91425" anchor="t" anchorCtr="0">
            <a:noAutofit/>
          </a:bodyPr>
          <a:lstStyle/>
          <a:p>
            <a:pPr marL="457200" lvl="0" indent="-304800" algn="l" rtl="0">
              <a:lnSpc>
                <a:spcPct val="100000"/>
              </a:lnSpc>
              <a:spcBef>
                <a:spcPts val="750"/>
              </a:spcBef>
              <a:spcAft>
                <a:spcPts val="0"/>
              </a:spcAft>
              <a:buClr>
                <a:schemeClr val="dk2"/>
              </a:buClr>
              <a:buSzPts val="1200"/>
              <a:buFont typeface="Lato"/>
              <a:buChar char="➔"/>
            </a:pPr>
            <a:r>
              <a:rPr lang="en" sz="1500" dirty="0">
                <a:solidFill>
                  <a:schemeClr val="dk2"/>
                </a:solidFill>
                <a:latin typeface="Lato"/>
                <a:ea typeface="Lato"/>
                <a:cs typeface="Lato"/>
                <a:sym typeface="Lato"/>
              </a:rPr>
              <a:t>We follow the approach outlined in the SEND Code of Practice (2014) which recommends a four-stage cycle of action, known as ‘Assess – Plan – Do – Review’, in which the curriculum and the learning environment will be further adapted by the class teacher to reduce barriers to learning and enable the child to learn more easily. These adaptations may include strategies suggested by the SENDCo and/or external specialists and, if appropriate, provision of specialised equipment or resources. This cycle of support can be in place for a short period of time or a prolonged period and it is reviewed termly. Children who have an EHCP (Educational, Health and Care Plan), or an identified SEND need will automatically have an SSP (School Support Plan). </a:t>
            </a:r>
            <a:endParaRPr sz="1500" dirty="0">
              <a:solidFill>
                <a:schemeClr val="dk2"/>
              </a:solidFill>
              <a:latin typeface="Lato"/>
              <a:ea typeface="Lato"/>
              <a:cs typeface="Lato"/>
              <a:sym typeface="Lato"/>
            </a:endParaRPr>
          </a:p>
          <a:p>
            <a:pPr marL="457200" lvl="0" indent="0" algn="l" rtl="0">
              <a:lnSpc>
                <a:spcPct val="100000"/>
              </a:lnSpc>
              <a:spcBef>
                <a:spcPts val="750"/>
              </a:spcBef>
              <a:spcAft>
                <a:spcPts val="0"/>
              </a:spcAft>
              <a:buNone/>
            </a:pPr>
            <a:endParaRPr sz="1500" dirty="0">
              <a:solidFill>
                <a:schemeClr val="dk2"/>
              </a:solidFill>
              <a:latin typeface="Lato"/>
              <a:ea typeface="Lato"/>
              <a:cs typeface="Lato"/>
              <a:sym typeface="Lato"/>
            </a:endParaRPr>
          </a:p>
          <a:p>
            <a:pPr marL="457200" lvl="0" indent="-304800" algn="l" rtl="0">
              <a:lnSpc>
                <a:spcPct val="100000"/>
              </a:lnSpc>
              <a:spcBef>
                <a:spcPts val="750"/>
              </a:spcBef>
              <a:spcAft>
                <a:spcPts val="0"/>
              </a:spcAft>
              <a:buClr>
                <a:schemeClr val="dk2"/>
              </a:buClr>
              <a:buSzPts val="1200"/>
              <a:buFont typeface="Lato"/>
              <a:buChar char="➔"/>
            </a:pPr>
            <a:r>
              <a:rPr lang="en" sz="1500" dirty="0">
                <a:solidFill>
                  <a:schemeClr val="dk2"/>
                </a:solidFill>
                <a:latin typeface="Lato"/>
                <a:ea typeface="Lato"/>
                <a:cs typeface="Lato"/>
                <a:sym typeface="Lato"/>
              </a:rPr>
              <a:t>In some cases a more in-depth, individual assessment may be carried out by the school. This can take many forms, including a reading assessment, observation of the student, one-to-one work in a certain area or a specific support programme/intervention.</a:t>
            </a:r>
            <a:endParaRPr sz="1500" dirty="0">
              <a:solidFill>
                <a:srgbClr val="1155CC"/>
              </a:solidFill>
              <a:latin typeface="Lato"/>
              <a:ea typeface="Lato"/>
              <a:cs typeface="Lato"/>
              <a:sym typeface="Lato"/>
            </a:endParaRPr>
          </a:p>
          <a:p>
            <a:pPr marL="0" lvl="0" indent="0" algn="l" rtl="0">
              <a:lnSpc>
                <a:spcPct val="90000"/>
              </a:lnSpc>
              <a:spcBef>
                <a:spcPts val="0"/>
              </a:spcBef>
              <a:spcAft>
                <a:spcPts val="0"/>
              </a:spcAft>
              <a:buNone/>
            </a:pPr>
            <a:endParaRPr sz="1000" b="1" dirty="0">
              <a:latin typeface="Lato"/>
              <a:ea typeface="Lato"/>
              <a:cs typeface="Lato"/>
              <a:sym typeface="Lato"/>
            </a:endParaRPr>
          </a:p>
        </p:txBody>
      </p:sp>
      <p:cxnSp>
        <p:nvCxnSpPr>
          <p:cNvPr id="242" name="Google Shape;242;p28"/>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43" name="Google Shape;243;p28"/>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47"/>
        <p:cNvGrpSpPr/>
        <p:nvPr/>
      </p:nvGrpSpPr>
      <p:grpSpPr>
        <a:xfrm>
          <a:off x="0" y="0"/>
          <a:ext cx="0" cy="0"/>
          <a:chOff x="0" y="0"/>
          <a:chExt cx="0" cy="0"/>
        </a:xfrm>
      </p:grpSpPr>
      <p:sp>
        <p:nvSpPr>
          <p:cNvPr id="248" name="Google Shape;248;p29"/>
          <p:cNvSpPr txBox="1"/>
          <p:nvPr/>
        </p:nvSpPr>
        <p:spPr>
          <a:xfrm>
            <a:off x="1296925" y="243425"/>
            <a:ext cx="75708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Assess - Plan - Do - Review Cycle</a:t>
            </a:r>
            <a:endParaRPr sz="2600" b="1">
              <a:solidFill>
                <a:schemeClr val="dk2"/>
              </a:solidFill>
              <a:latin typeface="Raleway"/>
              <a:ea typeface="Raleway"/>
              <a:cs typeface="Raleway"/>
              <a:sym typeface="Raleway"/>
            </a:endParaRPr>
          </a:p>
        </p:txBody>
      </p:sp>
      <p:sp>
        <p:nvSpPr>
          <p:cNvPr id="249" name="Google Shape;249;p29"/>
          <p:cNvSpPr txBox="1"/>
          <p:nvPr/>
        </p:nvSpPr>
        <p:spPr>
          <a:xfrm>
            <a:off x="127050" y="1045441"/>
            <a:ext cx="8889900" cy="8712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750"/>
              </a:spcBef>
              <a:spcAft>
                <a:spcPts val="0"/>
              </a:spcAft>
              <a:buNone/>
            </a:pPr>
            <a:r>
              <a:rPr lang="en" sz="1300">
                <a:solidFill>
                  <a:schemeClr val="dk2"/>
                </a:solidFill>
                <a:latin typeface="Lato"/>
                <a:ea typeface="Lato"/>
                <a:cs typeface="Lato"/>
                <a:sym typeface="Lato"/>
              </a:rPr>
              <a:t>If there is an identified special educational need for a student, they may use additional or different interventions to those provided within the usual differentiated curriculum offer and strategies implemented by the class teacher. We will use an “assess-plan-do-review” cycle.</a:t>
            </a:r>
            <a:endParaRPr sz="1300">
              <a:solidFill>
                <a:srgbClr val="1155CC"/>
              </a:solidFill>
              <a:latin typeface="Lato"/>
              <a:ea typeface="Lato"/>
              <a:cs typeface="Lato"/>
              <a:sym typeface="Lato"/>
            </a:endParaRPr>
          </a:p>
          <a:p>
            <a:pPr marL="0" lvl="0" indent="0" algn="l" rtl="0">
              <a:lnSpc>
                <a:spcPct val="90000"/>
              </a:lnSpc>
              <a:spcBef>
                <a:spcPts val="0"/>
              </a:spcBef>
              <a:spcAft>
                <a:spcPts val="0"/>
              </a:spcAft>
              <a:buNone/>
            </a:pPr>
            <a:endParaRPr sz="1000" b="1">
              <a:latin typeface="Lato"/>
              <a:ea typeface="Lato"/>
              <a:cs typeface="Lato"/>
              <a:sym typeface="Lato"/>
            </a:endParaRPr>
          </a:p>
        </p:txBody>
      </p:sp>
      <p:pic>
        <p:nvPicPr>
          <p:cNvPr id="250" name="Google Shape;250;p29"/>
          <p:cNvPicPr preferRelativeResize="0"/>
          <p:nvPr/>
        </p:nvPicPr>
        <p:blipFill>
          <a:blip r:embed="rId3">
            <a:alphaModFix/>
          </a:blip>
          <a:stretch>
            <a:fillRect/>
          </a:stretch>
        </p:blipFill>
        <p:spPr>
          <a:xfrm>
            <a:off x="3275675" y="1941451"/>
            <a:ext cx="2592625" cy="2530400"/>
          </a:xfrm>
          <a:prstGeom prst="rect">
            <a:avLst/>
          </a:prstGeom>
          <a:noFill/>
          <a:ln>
            <a:noFill/>
          </a:ln>
        </p:spPr>
      </p:pic>
      <p:sp>
        <p:nvSpPr>
          <p:cNvPr id="251" name="Google Shape;251;p29"/>
          <p:cNvSpPr txBox="1"/>
          <p:nvPr/>
        </p:nvSpPr>
        <p:spPr>
          <a:xfrm>
            <a:off x="464450" y="2181850"/>
            <a:ext cx="2807400" cy="1115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Carry out child observations, hold discussions with key staff and parents/carers to identify and analyse the child’s needs. Note the child’s strengths and areas for development.</a:t>
            </a: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Assessments from outside agencies (Health, Educational, Psychology, Social Services, etc) may be required with parental consent.</a:t>
            </a:r>
            <a:endParaRPr sz="900">
              <a:solidFill>
                <a:schemeClr val="dk2"/>
              </a:solidFill>
              <a:latin typeface="Lato"/>
              <a:ea typeface="Lato"/>
              <a:cs typeface="Lato"/>
              <a:sym typeface="Lato"/>
            </a:endParaRPr>
          </a:p>
        </p:txBody>
      </p:sp>
      <p:sp>
        <p:nvSpPr>
          <p:cNvPr id="252" name="Google Shape;252;p29"/>
          <p:cNvSpPr txBox="1"/>
          <p:nvPr/>
        </p:nvSpPr>
        <p:spPr>
          <a:xfrm>
            <a:off x="558725" y="1851650"/>
            <a:ext cx="1110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FF9900"/>
                </a:solidFill>
                <a:latin typeface="Lato"/>
                <a:ea typeface="Lato"/>
                <a:cs typeface="Lato"/>
                <a:sym typeface="Lato"/>
              </a:rPr>
              <a:t>Assess</a:t>
            </a:r>
            <a:endParaRPr sz="1800" b="1">
              <a:solidFill>
                <a:srgbClr val="FF9900"/>
              </a:solidFill>
              <a:latin typeface="Lato"/>
              <a:ea typeface="Lato"/>
              <a:cs typeface="Lato"/>
              <a:sym typeface="Lato"/>
            </a:endParaRPr>
          </a:p>
        </p:txBody>
      </p:sp>
      <p:sp>
        <p:nvSpPr>
          <p:cNvPr id="253" name="Google Shape;253;p29"/>
          <p:cNvSpPr txBox="1"/>
          <p:nvPr/>
        </p:nvSpPr>
        <p:spPr>
          <a:xfrm>
            <a:off x="5964075" y="2181850"/>
            <a:ext cx="2807400" cy="9639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Hold discussions and meetings with parents, colleagues or any specialists who are involved to plan for what support will be put in place.</a:t>
            </a: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Make the plan “outcome focused” - what do we all want the child to improve, develop or achieve? The plan should involve the child and parents at the centre.</a:t>
            </a: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Identify the interventions and support required and the expected impact on progress, development and behaviour. Set a clear date for review.</a:t>
            </a:r>
            <a:endParaRPr sz="900">
              <a:solidFill>
                <a:schemeClr val="dk2"/>
              </a:solidFill>
              <a:latin typeface="Lato"/>
              <a:ea typeface="Lato"/>
              <a:cs typeface="Lato"/>
              <a:sym typeface="Lato"/>
            </a:endParaRPr>
          </a:p>
        </p:txBody>
      </p:sp>
      <p:sp>
        <p:nvSpPr>
          <p:cNvPr id="254" name="Google Shape;254;p29"/>
          <p:cNvSpPr txBox="1"/>
          <p:nvPr/>
        </p:nvSpPr>
        <p:spPr>
          <a:xfrm>
            <a:off x="6032175" y="1851650"/>
            <a:ext cx="1110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44A947"/>
                </a:solidFill>
                <a:latin typeface="Lato"/>
                <a:ea typeface="Lato"/>
                <a:cs typeface="Lato"/>
                <a:sym typeface="Lato"/>
              </a:rPr>
              <a:t>Plan</a:t>
            </a:r>
            <a:endParaRPr sz="1800" b="1">
              <a:solidFill>
                <a:srgbClr val="44A947"/>
              </a:solidFill>
              <a:latin typeface="Lato"/>
              <a:ea typeface="Lato"/>
              <a:cs typeface="Lato"/>
              <a:sym typeface="Lato"/>
            </a:endParaRPr>
          </a:p>
        </p:txBody>
      </p:sp>
      <p:cxnSp>
        <p:nvCxnSpPr>
          <p:cNvPr id="255" name="Google Shape;255;p29"/>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sp>
        <p:nvSpPr>
          <p:cNvPr id="256" name="Google Shape;256;p29"/>
          <p:cNvSpPr txBox="1"/>
          <p:nvPr/>
        </p:nvSpPr>
        <p:spPr>
          <a:xfrm>
            <a:off x="5964075" y="4003025"/>
            <a:ext cx="2807400" cy="9639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Implement the support as planned with class teachers, support staff and any other staff members working together with support from the SENDCo.</a:t>
            </a: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Continue with observations to see how the child responds to the support.</a:t>
            </a:r>
            <a:endParaRPr sz="900">
              <a:solidFill>
                <a:schemeClr val="dk2"/>
              </a:solidFill>
              <a:latin typeface="Lato"/>
              <a:ea typeface="Lato"/>
              <a:cs typeface="Lato"/>
              <a:sym typeface="Lato"/>
            </a:endParaRPr>
          </a:p>
        </p:txBody>
      </p:sp>
      <p:sp>
        <p:nvSpPr>
          <p:cNvPr id="257" name="Google Shape;257;p29"/>
          <p:cNvSpPr txBox="1"/>
          <p:nvPr/>
        </p:nvSpPr>
        <p:spPr>
          <a:xfrm>
            <a:off x="6032175" y="3689675"/>
            <a:ext cx="1110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0A7BB1"/>
                </a:solidFill>
                <a:latin typeface="Lato"/>
                <a:ea typeface="Lato"/>
                <a:cs typeface="Lato"/>
                <a:sym typeface="Lato"/>
              </a:rPr>
              <a:t>Do</a:t>
            </a:r>
            <a:endParaRPr sz="1800" b="1">
              <a:solidFill>
                <a:srgbClr val="0A7BB1"/>
              </a:solidFill>
              <a:latin typeface="Lato"/>
              <a:ea typeface="Lato"/>
              <a:cs typeface="Lato"/>
              <a:sym typeface="Lato"/>
            </a:endParaRPr>
          </a:p>
        </p:txBody>
      </p:sp>
      <p:sp>
        <p:nvSpPr>
          <p:cNvPr id="258" name="Google Shape;258;p29"/>
          <p:cNvSpPr txBox="1"/>
          <p:nvPr/>
        </p:nvSpPr>
        <p:spPr>
          <a:xfrm>
            <a:off x="464450" y="3689675"/>
            <a:ext cx="3278700" cy="12519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Discuss with others involved about how effective the support has been and the impact on the child in line with the review date.</a:t>
            </a: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Check back against observations and planned outcomes.</a:t>
            </a: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endParaRPr sz="900">
              <a:solidFill>
                <a:schemeClr val="dk2"/>
              </a:solidFill>
              <a:latin typeface="Lato"/>
              <a:ea typeface="Lato"/>
              <a:cs typeface="Lato"/>
              <a:sym typeface="Lato"/>
            </a:endParaRPr>
          </a:p>
          <a:p>
            <a:pPr marL="0" lvl="0" indent="0" algn="l" rtl="0">
              <a:lnSpc>
                <a:spcPct val="80000"/>
              </a:lnSpc>
              <a:spcBef>
                <a:spcPts val="0"/>
              </a:spcBef>
              <a:spcAft>
                <a:spcPts val="0"/>
              </a:spcAft>
              <a:buNone/>
            </a:pPr>
            <a:r>
              <a:rPr lang="en" sz="900">
                <a:solidFill>
                  <a:schemeClr val="dk2"/>
                </a:solidFill>
                <a:latin typeface="Lato"/>
                <a:ea typeface="Lato"/>
                <a:cs typeface="Lato"/>
                <a:sym typeface="Lato"/>
              </a:rPr>
              <a:t>The next steps should be carefully planned with parents, outside agencies and the child themselves. Think about any other colleagues or specialists that might be able to help before the cycle begins again.</a:t>
            </a:r>
            <a:endParaRPr sz="900">
              <a:solidFill>
                <a:schemeClr val="dk2"/>
              </a:solidFill>
              <a:latin typeface="Lato"/>
              <a:ea typeface="Lato"/>
              <a:cs typeface="Lato"/>
              <a:sym typeface="Lato"/>
            </a:endParaRPr>
          </a:p>
        </p:txBody>
      </p:sp>
      <p:sp>
        <p:nvSpPr>
          <p:cNvPr id="259" name="Google Shape;259;p29"/>
          <p:cNvSpPr txBox="1"/>
          <p:nvPr/>
        </p:nvSpPr>
        <p:spPr>
          <a:xfrm>
            <a:off x="558725" y="3366288"/>
            <a:ext cx="1110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EE3731"/>
                </a:solidFill>
                <a:latin typeface="Lato"/>
                <a:ea typeface="Lato"/>
                <a:cs typeface="Lato"/>
                <a:sym typeface="Lato"/>
              </a:rPr>
              <a:t>Review</a:t>
            </a:r>
            <a:endParaRPr sz="1800" b="1">
              <a:solidFill>
                <a:srgbClr val="EE3731"/>
              </a:solidFill>
              <a:latin typeface="Lato"/>
              <a:ea typeface="Lato"/>
              <a:cs typeface="Lato"/>
              <a:sym typeface="Lato"/>
            </a:endParaRPr>
          </a:p>
        </p:txBody>
      </p:sp>
      <p:pic>
        <p:nvPicPr>
          <p:cNvPr id="260" name="Google Shape;260;p29"/>
          <p:cNvPicPr preferRelativeResize="0"/>
          <p:nvPr/>
        </p:nvPicPr>
        <p:blipFill>
          <a:blip r:embed="rId4"/>
          <a:srcRect/>
          <a:stretch/>
        </p:blipFill>
        <p:spPr>
          <a:xfrm>
            <a:off x="273899" y="173606"/>
            <a:ext cx="864750" cy="66838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64"/>
        <p:cNvGrpSpPr/>
        <p:nvPr/>
      </p:nvGrpSpPr>
      <p:grpSpPr>
        <a:xfrm>
          <a:off x="0" y="0"/>
          <a:ext cx="0" cy="0"/>
          <a:chOff x="0" y="0"/>
          <a:chExt cx="0" cy="0"/>
        </a:xfrm>
      </p:grpSpPr>
      <p:sp>
        <p:nvSpPr>
          <p:cNvPr id="265" name="Google Shape;265;p30"/>
          <p:cNvSpPr txBox="1"/>
          <p:nvPr/>
        </p:nvSpPr>
        <p:spPr>
          <a:xfrm>
            <a:off x="1299300" y="40325"/>
            <a:ext cx="75708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Application for an Educational, Health </a:t>
            </a:r>
            <a:endParaRPr sz="2600" b="1">
              <a:solidFill>
                <a:schemeClr val="dk2"/>
              </a:solidFill>
              <a:latin typeface="Raleway"/>
              <a:ea typeface="Raleway"/>
              <a:cs typeface="Raleway"/>
              <a:sym typeface="Raleway"/>
            </a:endParaRPr>
          </a:p>
          <a:p>
            <a:pPr marL="0" lvl="0" indent="0" algn="l" rtl="0">
              <a:spcBef>
                <a:spcPts val="0"/>
              </a:spcBef>
              <a:spcAft>
                <a:spcPts val="0"/>
              </a:spcAft>
              <a:buNone/>
            </a:pPr>
            <a:r>
              <a:rPr lang="en" sz="2600" b="1">
                <a:solidFill>
                  <a:schemeClr val="dk2"/>
                </a:solidFill>
                <a:latin typeface="Raleway"/>
                <a:ea typeface="Raleway"/>
                <a:cs typeface="Raleway"/>
                <a:sym typeface="Raleway"/>
              </a:rPr>
              <a:t>&amp; Care Plan (EHCP)</a:t>
            </a:r>
            <a:endParaRPr sz="2600" b="1">
              <a:solidFill>
                <a:schemeClr val="dk2"/>
              </a:solidFill>
              <a:latin typeface="Raleway"/>
              <a:ea typeface="Raleway"/>
              <a:cs typeface="Raleway"/>
              <a:sym typeface="Raleway"/>
            </a:endParaRPr>
          </a:p>
        </p:txBody>
      </p:sp>
      <p:sp>
        <p:nvSpPr>
          <p:cNvPr id="266" name="Google Shape;266;p30"/>
          <p:cNvSpPr txBox="1"/>
          <p:nvPr/>
        </p:nvSpPr>
        <p:spPr>
          <a:xfrm>
            <a:off x="127050" y="1158700"/>
            <a:ext cx="8889900" cy="37509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750"/>
              </a:spcBef>
              <a:spcAft>
                <a:spcPts val="0"/>
              </a:spcAft>
              <a:buClr>
                <a:schemeClr val="dk2"/>
              </a:buClr>
              <a:buSzPts val="1100"/>
              <a:buFont typeface="Lato"/>
              <a:buChar char="➔"/>
            </a:pPr>
            <a:r>
              <a:rPr lang="en" sz="1200" dirty="0">
                <a:solidFill>
                  <a:schemeClr val="dk2"/>
                </a:solidFill>
                <a:latin typeface="Lato"/>
                <a:ea typeface="Lato"/>
                <a:cs typeface="Lato"/>
                <a:sym typeface="Lato"/>
              </a:rPr>
              <a:t>If a child continues to make less than expected progress, assistance from external services would be requested, again in consultation with parents. Reports from professionals will be discussed with school staff and parents. Their recommendations may form part of an SEN Support Plan (SSP). </a:t>
            </a:r>
            <a:endParaRPr sz="1200" dirty="0">
              <a:solidFill>
                <a:schemeClr val="dk2"/>
              </a:solidFill>
              <a:latin typeface="Lato"/>
              <a:ea typeface="Lato"/>
              <a:cs typeface="Lato"/>
              <a:sym typeface="Lato"/>
            </a:endParaRPr>
          </a:p>
          <a:p>
            <a:pPr marL="457200" lvl="0" indent="-298450" algn="l" rtl="0">
              <a:lnSpc>
                <a:spcPct val="100000"/>
              </a:lnSpc>
              <a:spcBef>
                <a:spcPts val="0"/>
              </a:spcBef>
              <a:spcAft>
                <a:spcPts val="0"/>
              </a:spcAft>
              <a:buClr>
                <a:schemeClr val="dk2"/>
              </a:buClr>
              <a:buSzPts val="1100"/>
              <a:buFont typeface="Lato"/>
              <a:buChar char="➔"/>
            </a:pPr>
            <a:r>
              <a:rPr lang="en" sz="1200" dirty="0">
                <a:solidFill>
                  <a:schemeClr val="dk2"/>
                </a:solidFill>
                <a:latin typeface="Lato"/>
                <a:ea typeface="Lato"/>
                <a:cs typeface="Lato"/>
                <a:sym typeface="Lato"/>
              </a:rPr>
              <a:t>External specialists can play an important part in the very early identification of special educational needs and in advising schools on effective provision.</a:t>
            </a:r>
            <a:endParaRPr sz="1200" dirty="0">
              <a:solidFill>
                <a:schemeClr val="dk2"/>
              </a:solidFill>
              <a:latin typeface="Lato"/>
              <a:ea typeface="Lato"/>
              <a:cs typeface="Lato"/>
              <a:sym typeface="Lato"/>
            </a:endParaRPr>
          </a:p>
          <a:p>
            <a:pPr marL="457200" lvl="0" indent="-298450" algn="l" rtl="0">
              <a:lnSpc>
                <a:spcPct val="100000"/>
              </a:lnSpc>
              <a:spcBef>
                <a:spcPts val="0"/>
              </a:spcBef>
              <a:spcAft>
                <a:spcPts val="0"/>
              </a:spcAft>
              <a:buClr>
                <a:schemeClr val="dk2"/>
              </a:buClr>
              <a:buSzPts val="1100"/>
              <a:buFont typeface="Lato"/>
              <a:buChar char="➔"/>
            </a:pPr>
            <a:r>
              <a:rPr lang="en" sz="1200" dirty="0">
                <a:solidFill>
                  <a:schemeClr val="dk2"/>
                </a:solidFill>
                <a:latin typeface="Lato"/>
                <a:ea typeface="Lato"/>
                <a:cs typeface="Lato"/>
                <a:sym typeface="Lato"/>
              </a:rPr>
              <a:t>If a child is still struggling to access learning or making less than expected progress, despite advice, the support and adjustments available and over a prolonged period of time, an application for an Education Health and Care Plan may be considered. We have to make sure we have exhausted all other possibilities for support and the provision expected at SEND Support by the Local Authority. (PeASS)</a:t>
            </a:r>
            <a:endParaRPr sz="1200" dirty="0">
              <a:solidFill>
                <a:schemeClr val="dk2"/>
              </a:solidFill>
              <a:latin typeface="Lato"/>
              <a:ea typeface="Lato"/>
              <a:cs typeface="Lato"/>
              <a:sym typeface="Lato"/>
            </a:endParaRPr>
          </a:p>
          <a:p>
            <a:pPr marL="457200" lvl="0" indent="-298450" algn="l" rtl="0">
              <a:lnSpc>
                <a:spcPct val="100000"/>
              </a:lnSpc>
              <a:spcBef>
                <a:spcPts val="0"/>
              </a:spcBef>
              <a:spcAft>
                <a:spcPts val="0"/>
              </a:spcAft>
              <a:buClr>
                <a:schemeClr val="dk2"/>
              </a:buClr>
              <a:buSzPts val="1100"/>
              <a:buFont typeface="Lato"/>
              <a:buChar char="➔"/>
            </a:pPr>
            <a:r>
              <a:rPr lang="en" sz="1200" dirty="0">
                <a:solidFill>
                  <a:schemeClr val="dk2"/>
                </a:solidFill>
                <a:latin typeface="Lato"/>
                <a:ea typeface="Lato"/>
                <a:cs typeface="Lato"/>
                <a:sym typeface="Lato"/>
              </a:rPr>
              <a:t>We also have to complete 2 cycles of the Access Plan Do a Review Process, which is 2 terms.</a:t>
            </a:r>
            <a:endParaRPr sz="1200" dirty="0">
              <a:solidFill>
                <a:schemeClr val="dk2"/>
              </a:solidFill>
              <a:latin typeface="Lato"/>
              <a:ea typeface="Lato"/>
              <a:cs typeface="Lato"/>
              <a:sym typeface="Lato"/>
            </a:endParaRPr>
          </a:p>
          <a:p>
            <a:pPr marL="457200" lvl="0" indent="-298450" algn="l" rtl="0">
              <a:lnSpc>
                <a:spcPct val="100000"/>
              </a:lnSpc>
              <a:spcBef>
                <a:spcPts val="0"/>
              </a:spcBef>
              <a:spcAft>
                <a:spcPts val="0"/>
              </a:spcAft>
              <a:buClr>
                <a:schemeClr val="dk2"/>
              </a:buClr>
              <a:buSzPts val="1100"/>
              <a:buFont typeface="Lato"/>
              <a:buChar char="➔"/>
            </a:pPr>
            <a:r>
              <a:rPr lang="en" sz="1200" dirty="0">
                <a:solidFill>
                  <a:schemeClr val="dk2"/>
                </a:solidFill>
                <a:latin typeface="Lato"/>
                <a:ea typeface="Lato"/>
                <a:cs typeface="Lato"/>
                <a:sym typeface="Lato"/>
              </a:rPr>
              <a:t>Where a request for an Education Health and Care Plan assessment is made by school to the Local Authority, the child will have given significant cause for concern. The child’s needs are not being met by the local offer.</a:t>
            </a:r>
            <a:endParaRPr sz="1200" dirty="0">
              <a:solidFill>
                <a:schemeClr val="dk2"/>
              </a:solidFill>
              <a:latin typeface="Lato"/>
              <a:ea typeface="Lato"/>
              <a:cs typeface="Lato"/>
              <a:sym typeface="Lato"/>
            </a:endParaRPr>
          </a:p>
          <a:p>
            <a:pPr marL="457200" lvl="0" indent="-298450" algn="l" rtl="0">
              <a:lnSpc>
                <a:spcPct val="100000"/>
              </a:lnSpc>
              <a:spcBef>
                <a:spcPts val="0"/>
              </a:spcBef>
              <a:spcAft>
                <a:spcPts val="0"/>
              </a:spcAft>
              <a:buClr>
                <a:schemeClr val="dk2"/>
              </a:buClr>
              <a:buSzPts val="1100"/>
              <a:buFont typeface="Lato"/>
              <a:buChar char="➔"/>
            </a:pPr>
            <a:r>
              <a:rPr lang="en" sz="1200" dirty="0">
                <a:solidFill>
                  <a:schemeClr val="dk2"/>
                </a:solidFill>
                <a:latin typeface="Lato"/>
                <a:ea typeface="Lato"/>
                <a:cs typeface="Lato"/>
                <a:sym typeface="Lato"/>
              </a:rPr>
              <a:t>Parents can also make applications for EHCP’s and the Norfolk Schools website has the relevant advice and paperwork or please ask us.</a:t>
            </a:r>
            <a:endParaRPr sz="1200" dirty="0">
              <a:solidFill>
                <a:schemeClr val="dk2"/>
              </a:solidFill>
              <a:latin typeface="Lato"/>
              <a:ea typeface="Lato"/>
              <a:cs typeface="Lato"/>
              <a:sym typeface="Lato"/>
            </a:endParaRPr>
          </a:p>
          <a:p>
            <a:pPr marL="457200" lvl="0" indent="-298450" algn="l" rtl="0">
              <a:lnSpc>
                <a:spcPct val="100000"/>
              </a:lnSpc>
              <a:spcBef>
                <a:spcPts val="0"/>
              </a:spcBef>
              <a:spcAft>
                <a:spcPts val="0"/>
              </a:spcAft>
              <a:buClr>
                <a:schemeClr val="dk2"/>
              </a:buClr>
              <a:buSzPts val="1100"/>
              <a:buFont typeface="Lato"/>
              <a:buChar char="➔"/>
            </a:pPr>
            <a:r>
              <a:rPr lang="en" sz="1200" dirty="0">
                <a:solidFill>
                  <a:schemeClr val="dk2"/>
                </a:solidFill>
                <a:latin typeface="Lato"/>
                <a:ea typeface="Lato"/>
                <a:cs typeface="Lato"/>
                <a:sym typeface="Lato"/>
              </a:rPr>
              <a:t>If a plan is not agreed there is an appeal process for parents which can include mediation meetings with the Local Authority. They may still decide to uphold their original decision but all views and voices are heard at the meeting which is held by an independent mediator.</a:t>
            </a:r>
            <a:endParaRPr sz="1200" dirty="0">
              <a:solidFill>
                <a:schemeClr val="dk2"/>
              </a:solidFill>
              <a:latin typeface="Lato"/>
              <a:ea typeface="Lato"/>
              <a:cs typeface="Lato"/>
              <a:sym typeface="Lato"/>
            </a:endParaRPr>
          </a:p>
          <a:p>
            <a:pPr marL="457200" lvl="0" indent="-298450" algn="l" rtl="0">
              <a:lnSpc>
                <a:spcPct val="100000"/>
              </a:lnSpc>
              <a:spcBef>
                <a:spcPts val="0"/>
              </a:spcBef>
              <a:spcAft>
                <a:spcPts val="0"/>
              </a:spcAft>
              <a:buClr>
                <a:schemeClr val="dk2"/>
              </a:buClr>
              <a:buSzPts val="1100"/>
              <a:buFont typeface="Lato"/>
              <a:buChar char="➔"/>
            </a:pPr>
            <a:r>
              <a:rPr lang="en" sz="1200" dirty="0">
                <a:solidFill>
                  <a:schemeClr val="dk2"/>
                </a:solidFill>
                <a:latin typeface="Lato"/>
                <a:ea typeface="Lato"/>
                <a:cs typeface="Lato"/>
                <a:sym typeface="Lato"/>
              </a:rPr>
              <a:t>An EHCP will not automatically allocate 1:1 support but it will, if successful, detail a child’s strengths, their life journey, their difficulties and the provision the local authority expects to be provided to meet the child’s needs.</a:t>
            </a:r>
            <a:endParaRPr sz="1200" dirty="0">
              <a:solidFill>
                <a:srgbClr val="1155CC"/>
              </a:solidFill>
              <a:latin typeface="Lato"/>
              <a:ea typeface="Lato"/>
              <a:cs typeface="Lato"/>
              <a:sym typeface="Lato"/>
            </a:endParaRPr>
          </a:p>
          <a:p>
            <a:pPr marL="0" lvl="0" indent="0" algn="l" rtl="0">
              <a:lnSpc>
                <a:spcPct val="90000"/>
              </a:lnSpc>
              <a:spcBef>
                <a:spcPts val="0"/>
              </a:spcBef>
              <a:spcAft>
                <a:spcPts val="0"/>
              </a:spcAft>
              <a:buNone/>
            </a:pPr>
            <a:endParaRPr sz="600" b="1" dirty="0">
              <a:latin typeface="Lato"/>
              <a:ea typeface="Lato"/>
              <a:cs typeface="Lato"/>
              <a:sym typeface="Lato"/>
            </a:endParaRPr>
          </a:p>
        </p:txBody>
      </p:sp>
      <p:cxnSp>
        <p:nvCxnSpPr>
          <p:cNvPr id="267" name="Google Shape;267;p30"/>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68" name="Google Shape;268;p30"/>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72"/>
        <p:cNvGrpSpPr/>
        <p:nvPr/>
      </p:nvGrpSpPr>
      <p:grpSpPr>
        <a:xfrm>
          <a:off x="0" y="0"/>
          <a:ext cx="0" cy="0"/>
          <a:chOff x="0" y="0"/>
          <a:chExt cx="0" cy="0"/>
        </a:xfrm>
      </p:grpSpPr>
      <p:sp>
        <p:nvSpPr>
          <p:cNvPr id="273" name="Google Shape;273;p31"/>
          <p:cNvSpPr txBox="1"/>
          <p:nvPr/>
        </p:nvSpPr>
        <p:spPr>
          <a:xfrm>
            <a:off x="1299300" y="40325"/>
            <a:ext cx="75708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The Local Authority &amp; their Support Services in meeting the needs of pupils with SEND</a:t>
            </a:r>
            <a:endParaRPr sz="2600" b="1">
              <a:solidFill>
                <a:schemeClr val="dk2"/>
              </a:solidFill>
              <a:latin typeface="Raleway"/>
              <a:ea typeface="Raleway"/>
              <a:cs typeface="Raleway"/>
              <a:sym typeface="Raleway"/>
            </a:endParaRPr>
          </a:p>
        </p:txBody>
      </p:sp>
      <p:sp>
        <p:nvSpPr>
          <p:cNvPr id="274" name="Google Shape;274;p31"/>
          <p:cNvSpPr txBox="1"/>
          <p:nvPr/>
        </p:nvSpPr>
        <p:spPr>
          <a:xfrm>
            <a:off x="155786" y="1677250"/>
            <a:ext cx="8861163" cy="3292644"/>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200" dirty="0">
                <a:solidFill>
                  <a:schemeClr val="dk2"/>
                </a:solidFill>
                <a:latin typeface="Lato" panose="020F0502020204030203" pitchFamily="34" charset="0"/>
                <a:ea typeface="Lato" panose="020F0502020204030203" pitchFamily="34" charset="0"/>
                <a:cs typeface="Lato" panose="020F0502020204030203" pitchFamily="34" charset="0"/>
                <a:sym typeface="Lato"/>
              </a:rPr>
              <a:t>Local offer: </a:t>
            </a:r>
            <a:r>
              <a:rPr lang="en" sz="1200" u="sng" dirty="0">
                <a:solidFill>
                  <a:schemeClr val="hlink"/>
                </a:solidFill>
                <a:latin typeface="Lato" panose="020F0502020204030203" pitchFamily="34" charset="0"/>
                <a:ea typeface="Lato" panose="020F0502020204030203" pitchFamily="34" charset="0"/>
                <a:cs typeface="Lato" panose="020F0502020204030203" pitchFamily="34" charset="0"/>
                <a:sym typeface="Lato"/>
                <a:hlinkClick r:id="rId3"/>
              </a:rPr>
              <a:t>https://www.norfolk.gov.uk/children-and-families/send-local-offer</a:t>
            </a:r>
            <a:endParaRPr sz="1200" dirty="0">
              <a:solidFill>
                <a:schemeClr val="dk2"/>
              </a:solidFill>
              <a:latin typeface="Lato" panose="020F0502020204030203" pitchFamily="34" charset="0"/>
              <a:ea typeface="Lato" panose="020F0502020204030203" pitchFamily="34" charset="0"/>
              <a:cs typeface="Lato" panose="020F0502020204030203" pitchFamily="34" charset="0"/>
              <a:sym typeface="Lato"/>
            </a:endParaRPr>
          </a:p>
          <a:p>
            <a:pPr marL="0" lvl="0" indent="0" algn="l" rtl="0">
              <a:lnSpc>
                <a:spcPct val="90000"/>
              </a:lnSpc>
              <a:spcBef>
                <a:spcPts val="0"/>
              </a:spcBef>
              <a:spcAft>
                <a:spcPts val="0"/>
              </a:spcAft>
              <a:buNone/>
            </a:pPr>
            <a:endParaRPr sz="1200" dirty="0">
              <a:solidFill>
                <a:schemeClr val="dk2"/>
              </a:solidFill>
              <a:latin typeface="Lato" panose="020F0502020204030203" pitchFamily="34" charset="0"/>
              <a:ea typeface="Lato" panose="020F0502020204030203" pitchFamily="34" charset="0"/>
              <a:cs typeface="Lato" panose="020F0502020204030203" pitchFamily="34" charset="0"/>
              <a:sym typeface="Lato"/>
            </a:endParaRPr>
          </a:p>
          <a:p>
            <a:pPr marL="0" lvl="0" indent="0" algn="l" rtl="0">
              <a:lnSpc>
                <a:spcPct val="90000"/>
              </a:lnSpc>
              <a:spcBef>
                <a:spcPts val="0"/>
              </a:spcBef>
              <a:spcAft>
                <a:spcPts val="0"/>
              </a:spcAft>
              <a:buNone/>
            </a:pPr>
            <a:r>
              <a:rPr lang="en" sz="1200" dirty="0">
                <a:solidFill>
                  <a:schemeClr val="dk2"/>
                </a:solidFill>
                <a:latin typeface="Lato" panose="020F0502020204030203" pitchFamily="34" charset="0"/>
                <a:ea typeface="Lato" panose="020F0502020204030203" pitchFamily="34" charset="0"/>
                <a:cs typeface="Lato" panose="020F0502020204030203" pitchFamily="34" charset="0"/>
                <a:sym typeface="Lato"/>
              </a:rPr>
              <a:t>Norfolk County Council’s (NCC’s) local offer for children with Special Educational Needs and disabilities (SEND), has been developed in conjunction with the cluster local core offer in order to provide a consistent response to all students and families in our care.</a:t>
            </a:r>
            <a:endParaRPr sz="1200" dirty="0">
              <a:solidFill>
                <a:schemeClr val="dk2"/>
              </a:solidFill>
              <a:latin typeface="Lato" panose="020F0502020204030203" pitchFamily="34" charset="0"/>
              <a:ea typeface="Lato" panose="020F0502020204030203" pitchFamily="34" charset="0"/>
              <a:cs typeface="Lato" panose="020F0502020204030203" pitchFamily="34" charset="0"/>
              <a:sym typeface="Lato"/>
            </a:endParaRPr>
          </a:p>
          <a:p>
            <a:pPr marL="0" lvl="0" indent="0" algn="l" rtl="0">
              <a:lnSpc>
                <a:spcPct val="90000"/>
              </a:lnSpc>
              <a:spcBef>
                <a:spcPts val="0"/>
              </a:spcBef>
              <a:spcAft>
                <a:spcPts val="0"/>
              </a:spcAft>
              <a:buNone/>
            </a:pPr>
            <a:endParaRPr sz="1200" dirty="0">
              <a:solidFill>
                <a:schemeClr val="dk2"/>
              </a:solidFill>
              <a:latin typeface="Lato" panose="020F0502020204030203" pitchFamily="34" charset="0"/>
              <a:ea typeface="Lato" panose="020F0502020204030203" pitchFamily="34" charset="0"/>
              <a:cs typeface="Lato" panose="020F0502020204030203" pitchFamily="34" charset="0"/>
              <a:sym typeface="Lato"/>
            </a:endParaRPr>
          </a:p>
          <a:p>
            <a:pPr marL="0" lvl="0" indent="0" algn="l" rtl="0">
              <a:lnSpc>
                <a:spcPct val="90000"/>
              </a:lnSpc>
              <a:spcBef>
                <a:spcPts val="0"/>
              </a:spcBef>
              <a:spcAft>
                <a:spcPts val="0"/>
              </a:spcAft>
              <a:buNone/>
            </a:pPr>
            <a:r>
              <a:rPr lang="en" sz="1200" dirty="0">
                <a:solidFill>
                  <a:schemeClr val="dk2"/>
                </a:solidFill>
                <a:latin typeface="Lato" panose="020F0502020204030203" pitchFamily="34" charset="0"/>
                <a:ea typeface="Lato" panose="020F0502020204030203" pitchFamily="34" charset="0"/>
                <a:cs typeface="Lato" panose="020F0502020204030203" pitchFamily="34" charset="0"/>
                <a:sym typeface="Lato"/>
              </a:rPr>
              <a:t>This local offer will provide clear, comprehensive and accessible information concerning the provision made for students with SEND. It also forms part of the Norfolk Local Offer for learners with SEND.</a:t>
            </a:r>
          </a:p>
          <a:p>
            <a:pPr marL="0" lvl="0" indent="0" algn="l" rtl="0">
              <a:lnSpc>
                <a:spcPct val="90000"/>
              </a:lnSpc>
              <a:spcBef>
                <a:spcPts val="0"/>
              </a:spcBef>
              <a:spcAft>
                <a:spcPts val="0"/>
              </a:spcAft>
              <a:buNone/>
            </a:pPr>
            <a:endParaRPr lang="en-US" sz="1200" dirty="0">
              <a:latin typeface="Lato" panose="020F0502020204030203" pitchFamily="34" charset="0"/>
              <a:ea typeface="Lato" panose="020F0502020204030203" pitchFamily="34" charset="0"/>
              <a:cs typeface="Lato" panose="020F0502020204030203" pitchFamily="34" charset="0"/>
              <a:sym typeface="Lato"/>
            </a:endParaRPr>
          </a:p>
          <a:p>
            <a:pPr marL="0" lvl="0" indent="0" algn="l" rtl="0">
              <a:lnSpc>
                <a:spcPct val="90000"/>
              </a:lnSpc>
              <a:spcBef>
                <a:spcPts val="0"/>
              </a:spcBef>
              <a:spcAft>
                <a:spcPts val="0"/>
              </a:spcAft>
              <a:buNone/>
            </a:pPr>
            <a:r>
              <a:rPr lang="en-US" sz="1200" b="1" dirty="0">
                <a:latin typeface="Lato" panose="020F0502020204030203" pitchFamily="34" charset="0"/>
                <a:ea typeface="Lato" panose="020F0502020204030203" pitchFamily="34" charset="0"/>
                <a:cs typeface="Lato" panose="020F0502020204030203" pitchFamily="34" charset="0"/>
                <a:sym typeface="Lato"/>
              </a:rPr>
              <a:t>The SEND and inclusion support line​</a:t>
            </a:r>
          </a:p>
          <a:p>
            <a:pPr marL="0" lvl="0" indent="0" algn="l" rtl="0">
              <a:lnSpc>
                <a:spcPct val="90000"/>
              </a:lnSpc>
              <a:spcBef>
                <a:spcPts val="0"/>
              </a:spcBef>
              <a:spcAft>
                <a:spcPts val="0"/>
              </a:spcAft>
              <a:buNone/>
            </a:pPr>
            <a:r>
              <a:rPr lang="en-US" sz="1200" dirty="0">
                <a:latin typeface="Lato" panose="020F0502020204030203" pitchFamily="34" charset="0"/>
                <a:ea typeface="Lato" panose="020F0502020204030203" pitchFamily="34" charset="0"/>
                <a:cs typeface="Lato" panose="020F0502020204030203" pitchFamily="34" charset="0"/>
                <a:sym typeface="Lato"/>
              </a:rPr>
              <a:t>Call the SEND and inclusion support line on ​0333 313 7165 ​</a:t>
            </a:r>
          </a:p>
          <a:p>
            <a:pPr marL="0" lvl="0" indent="0" algn="l" rtl="0">
              <a:lnSpc>
                <a:spcPct val="90000"/>
              </a:lnSpc>
              <a:spcBef>
                <a:spcPts val="0"/>
              </a:spcBef>
              <a:spcAft>
                <a:spcPts val="0"/>
              </a:spcAft>
              <a:buNone/>
            </a:pPr>
            <a:endParaRPr lang="en-US" sz="1200" dirty="0">
              <a:latin typeface="Lato" panose="020F0502020204030203" pitchFamily="34" charset="0"/>
              <a:ea typeface="Lato" panose="020F0502020204030203" pitchFamily="34" charset="0"/>
              <a:cs typeface="Lato" panose="020F0502020204030203" pitchFamily="34" charset="0"/>
              <a:sym typeface="Lato"/>
            </a:endParaRPr>
          </a:p>
          <a:p>
            <a:pPr marL="0" lvl="0" indent="0" algn="l" rtl="0">
              <a:lnSpc>
                <a:spcPct val="90000"/>
              </a:lnSpc>
              <a:spcBef>
                <a:spcPts val="0"/>
              </a:spcBef>
              <a:spcAft>
                <a:spcPts val="0"/>
              </a:spcAft>
              <a:buNone/>
            </a:pPr>
            <a:r>
              <a:rPr lang="en-US" sz="1200" dirty="0">
                <a:latin typeface="Lato" panose="020F0502020204030203" pitchFamily="34" charset="0"/>
                <a:ea typeface="Lato" panose="020F0502020204030203" pitchFamily="34" charset="0"/>
                <a:cs typeface="Lato" panose="020F0502020204030203" pitchFamily="34" charset="0"/>
                <a:sym typeface="Lato"/>
              </a:rPr>
              <a:t>Their advisors can help with :</a:t>
            </a:r>
          </a:p>
          <a:p>
            <a:pPr marL="171450" lvl="0" indent="-171450" algn="l" rtl="0">
              <a:lnSpc>
                <a:spcPct val="90000"/>
              </a:lnSpc>
              <a:spcBef>
                <a:spcPts val="0"/>
              </a:spcBef>
              <a:spcAft>
                <a:spcPts val="0"/>
              </a:spcAft>
              <a:buFont typeface="Arial" panose="020B0604020202020204" pitchFamily="34" charset="0"/>
              <a:buChar char="•"/>
            </a:pPr>
            <a:r>
              <a:rPr lang="en-US" sz="1200" dirty="0">
                <a:latin typeface="Lato" panose="020F0502020204030203" pitchFamily="34" charset="0"/>
                <a:ea typeface="Lato" panose="020F0502020204030203" pitchFamily="34" charset="0"/>
                <a:cs typeface="Lato" panose="020F0502020204030203" pitchFamily="34" charset="0"/>
                <a:sym typeface="Lato"/>
              </a:rPr>
              <a:t>Learn how to access support for children and young people​</a:t>
            </a:r>
          </a:p>
          <a:p>
            <a:pPr marL="171450" lvl="0" indent="-171450" algn="l" rtl="0">
              <a:lnSpc>
                <a:spcPct val="90000"/>
              </a:lnSpc>
              <a:spcBef>
                <a:spcPts val="0"/>
              </a:spcBef>
              <a:spcAft>
                <a:spcPts val="0"/>
              </a:spcAft>
              <a:buFont typeface="Arial" panose="020B0604020202020204" pitchFamily="34" charset="0"/>
              <a:buChar char="•"/>
            </a:pPr>
            <a:r>
              <a:rPr lang="en-US" sz="1200" dirty="0">
                <a:latin typeface="Lato" panose="020F0502020204030203" pitchFamily="34" charset="0"/>
                <a:ea typeface="Lato" panose="020F0502020204030203" pitchFamily="34" charset="0"/>
                <a:cs typeface="Lato" panose="020F0502020204030203" pitchFamily="34" charset="0"/>
                <a:sym typeface="Lato"/>
              </a:rPr>
              <a:t>Learn about the support available to your child ​</a:t>
            </a:r>
          </a:p>
          <a:p>
            <a:pPr marL="171450" lvl="0" indent="-171450" algn="l" rtl="0">
              <a:lnSpc>
                <a:spcPct val="90000"/>
              </a:lnSpc>
              <a:spcBef>
                <a:spcPts val="0"/>
              </a:spcBef>
              <a:spcAft>
                <a:spcPts val="0"/>
              </a:spcAft>
              <a:buFont typeface="Arial" panose="020B0604020202020204" pitchFamily="34" charset="0"/>
              <a:buChar char="•"/>
            </a:pPr>
            <a:r>
              <a:rPr lang="en-US" sz="1200" dirty="0">
                <a:latin typeface="Lato" panose="020F0502020204030203" pitchFamily="34" charset="0"/>
                <a:ea typeface="Lato" panose="020F0502020204030203" pitchFamily="34" charset="0"/>
                <a:cs typeface="Lato" panose="020F0502020204030203" pitchFamily="34" charset="0"/>
                <a:sym typeface="Lato"/>
              </a:rPr>
              <a:t>Guidance for families and professionals looking for support and advice​</a:t>
            </a:r>
          </a:p>
          <a:p>
            <a:pPr marL="171450" lvl="0" indent="-171450" algn="l" rtl="0">
              <a:lnSpc>
                <a:spcPct val="90000"/>
              </a:lnSpc>
              <a:spcBef>
                <a:spcPts val="0"/>
              </a:spcBef>
              <a:spcAft>
                <a:spcPts val="0"/>
              </a:spcAft>
              <a:buFont typeface="Arial" panose="020B0604020202020204" pitchFamily="34" charset="0"/>
              <a:buChar char="•"/>
            </a:pPr>
            <a:r>
              <a:rPr lang="en-US" sz="1200" dirty="0">
                <a:latin typeface="Lato" panose="020F0502020204030203" pitchFamily="34" charset="0"/>
                <a:ea typeface="Lato" panose="020F0502020204030203" pitchFamily="34" charset="0"/>
                <a:cs typeface="Lato" panose="020F0502020204030203" pitchFamily="34" charset="0"/>
                <a:sym typeface="Lato"/>
              </a:rPr>
              <a:t>Guidance and support for children at risk of imminent permanent exclusion​</a:t>
            </a:r>
          </a:p>
          <a:p>
            <a:pPr marL="171450" lvl="0" indent="-171450" algn="l" rtl="0">
              <a:lnSpc>
                <a:spcPct val="90000"/>
              </a:lnSpc>
              <a:spcBef>
                <a:spcPts val="0"/>
              </a:spcBef>
              <a:spcAft>
                <a:spcPts val="0"/>
              </a:spcAft>
              <a:buFont typeface="Arial" panose="020B0604020202020204" pitchFamily="34" charset="0"/>
              <a:buChar char="•"/>
            </a:pPr>
            <a:r>
              <a:rPr lang="en-US" sz="1200" dirty="0">
                <a:latin typeface="Lato" panose="020F0502020204030203" pitchFamily="34" charset="0"/>
                <a:ea typeface="Lato" panose="020F0502020204030203" pitchFamily="34" charset="0"/>
                <a:cs typeface="Lato" panose="020F0502020204030203" pitchFamily="34" charset="0"/>
                <a:sym typeface="Lato"/>
              </a:rPr>
              <a:t>Guidance and advice for those considering an application for an EHCP ​</a:t>
            </a:r>
          </a:p>
          <a:p>
            <a:pPr marL="171450" lvl="0" indent="-171450" algn="l" rtl="0">
              <a:lnSpc>
                <a:spcPct val="90000"/>
              </a:lnSpc>
              <a:spcBef>
                <a:spcPts val="0"/>
              </a:spcBef>
              <a:spcAft>
                <a:spcPts val="0"/>
              </a:spcAft>
              <a:buFont typeface="Arial" panose="020B0604020202020204" pitchFamily="34" charset="0"/>
              <a:buChar char="•"/>
            </a:pPr>
            <a:r>
              <a:rPr lang="en-US" sz="1200" dirty="0">
                <a:latin typeface="Lato" panose="020F0502020204030203" pitchFamily="34" charset="0"/>
                <a:ea typeface="Lato" panose="020F0502020204030203" pitchFamily="34" charset="0"/>
                <a:cs typeface="Lato" panose="020F0502020204030203" pitchFamily="34" charset="0"/>
                <a:sym typeface="Lato"/>
              </a:rPr>
              <a:t>This phone line is open Monday to Friday 9am - 5pm, excluding bank holidays.</a:t>
            </a:r>
            <a:endParaRPr sz="1200" dirty="0">
              <a:latin typeface="Lato" panose="020F0502020204030203" pitchFamily="34" charset="0"/>
              <a:ea typeface="Lato" panose="020F0502020204030203" pitchFamily="34" charset="0"/>
              <a:cs typeface="Lato" panose="020F0502020204030203" pitchFamily="34" charset="0"/>
              <a:sym typeface="Lato"/>
            </a:endParaRPr>
          </a:p>
        </p:txBody>
      </p:sp>
      <p:cxnSp>
        <p:nvCxnSpPr>
          <p:cNvPr id="275" name="Google Shape;275;p31"/>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76" name="Google Shape;276;p31"/>
          <p:cNvPicPr preferRelativeResize="0"/>
          <p:nvPr/>
        </p:nvPicPr>
        <p:blipFill>
          <a:blip r:embed="rId4"/>
          <a:srcRect/>
          <a:stretch/>
        </p:blipFill>
        <p:spPr>
          <a:xfrm>
            <a:off x="273899" y="173606"/>
            <a:ext cx="864750" cy="66838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80"/>
        <p:cNvGrpSpPr/>
        <p:nvPr/>
      </p:nvGrpSpPr>
      <p:grpSpPr>
        <a:xfrm>
          <a:off x="0" y="0"/>
          <a:ext cx="0" cy="0"/>
          <a:chOff x="0" y="0"/>
          <a:chExt cx="0" cy="0"/>
        </a:xfrm>
      </p:grpSpPr>
      <p:pic>
        <p:nvPicPr>
          <p:cNvPr id="281" name="Google Shape;281;p32"/>
          <p:cNvPicPr preferRelativeResize="0"/>
          <p:nvPr/>
        </p:nvPicPr>
        <p:blipFill rotWithShape="1">
          <a:blip r:embed="rId3">
            <a:alphaModFix/>
          </a:blip>
          <a:srcRect/>
          <a:stretch/>
        </p:blipFill>
        <p:spPr>
          <a:xfrm>
            <a:off x="1573542" y="1020650"/>
            <a:ext cx="5831235" cy="4122851"/>
          </a:xfrm>
          <a:prstGeom prst="rect">
            <a:avLst/>
          </a:prstGeom>
          <a:noFill/>
          <a:ln>
            <a:noFill/>
          </a:ln>
        </p:spPr>
      </p:pic>
      <p:sp>
        <p:nvSpPr>
          <p:cNvPr id="282" name="Google Shape;282;p32"/>
          <p:cNvSpPr txBox="1"/>
          <p:nvPr/>
        </p:nvSpPr>
        <p:spPr>
          <a:xfrm>
            <a:off x="1299300" y="0"/>
            <a:ext cx="7570800" cy="66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dirty="0">
                <a:solidFill>
                  <a:schemeClr val="dk2"/>
                </a:solidFill>
                <a:latin typeface="Raleway"/>
                <a:ea typeface="Raleway"/>
                <a:cs typeface="Raleway"/>
                <a:sym typeface="Raleway"/>
              </a:rPr>
              <a:t>What is the provision for a Child with SEND needs at our primary schools?</a:t>
            </a:r>
            <a:endParaRPr sz="2600" b="1" dirty="0">
              <a:solidFill>
                <a:schemeClr val="dk2"/>
              </a:solidFill>
              <a:latin typeface="Raleway"/>
              <a:ea typeface="Raleway"/>
              <a:cs typeface="Raleway"/>
              <a:sym typeface="Raleway"/>
            </a:endParaRPr>
          </a:p>
        </p:txBody>
      </p:sp>
      <p:cxnSp>
        <p:nvCxnSpPr>
          <p:cNvPr id="283" name="Google Shape;283;p32"/>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84" name="Google Shape;284;p32"/>
          <p:cNvPicPr preferRelativeResize="0"/>
          <p:nvPr/>
        </p:nvPicPr>
        <p:blipFill>
          <a:blip r:embed="rId4"/>
          <a:srcRect/>
          <a:stretch/>
        </p:blipFill>
        <p:spPr>
          <a:xfrm>
            <a:off x="273899" y="181489"/>
            <a:ext cx="864750" cy="66838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88"/>
        <p:cNvGrpSpPr/>
        <p:nvPr/>
      </p:nvGrpSpPr>
      <p:grpSpPr>
        <a:xfrm>
          <a:off x="0" y="0"/>
          <a:ext cx="0" cy="0"/>
          <a:chOff x="0" y="0"/>
          <a:chExt cx="0" cy="0"/>
        </a:xfrm>
      </p:grpSpPr>
      <p:sp>
        <p:nvSpPr>
          <p:cNvPr id="289" name="Google Shape;289;p33"/>
          <p:cNvSpPr txBox="1"/>
          <p:nvPr/>
        </p:nvSpPr>
        <p:spPr>
          <a:xfrm>
            <a:off x="1299300" y="40325"/>
            <a:ext cx="7570800" cy="6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Adaptations to the Curriculum &amp; Learning Environment for Pupils with SEND</a:t>
            </a:r>
            <a:endParaRPr sz="2600" b="1">
              <a:solidFill>
                <a:schemeClr val="dk2"/>
              </a:solidFill>
              <a:latin typeface="Raleway"/>
              <a:ea typeface="Raleway"/>
              <a:cs typeface="Raleway"/>
              <a:sym typeface="Raleway"/>
            </a:endParaRPr>
          </a:p>
        </p:txBody>
      </p:sp>
      <p:sp>
        <p:nvSpPr>
          <p:cNvPr id="290" name="Google Shape;290;p33"/>
          <p:cNvSpPr txBox="1"/>
          <p:nvPr/>
        </p:nvSpPr>
        <p:spPr>
          <a:xfrm>
            <a:off x="127050" y="1082475"/>
            <a:ext cx="8889900" cy="3666600"/>
          </a:xfrm>
          <a:prstGeom prst="rect">
            <a:avLst/>
          </a:prstGeom>
          <a:noFill/>
          <a:ln>
            <a:noFill/>
          </a:ln>
        </p:spPr>
        <p:txBody>
          <a:bodyPr spcFirstLastPara="1" wrap="square" lIns="91425" tIns="91425" rIns="91425" bIns="91425" anchor="t" anchorCtr="0">
            <a:noAutofit/>
          </a:bodyPr>
          <a:lstStyle/>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All Teachers are Teachers of SEND children.</a:t>
            </a:r>
            <a:endParaRPr sz="1700" dirty="0">
              <a:solidFill>
                <a:schemeClr val="dk2"/>
              </a:solidFill>
              <a:latin typeface="Lato"/>
              <a:ea typeface="Lato"/>
              <a:cs typeface="Lato"/>
              <a:sym typeface="Lato"/>
            </a:endParaRPr>
          </a:p>
          <a:p>
            <a:pPr marL="457200" lvl="0" indent="0" algn="l" rtl="0">
              <a:lnSpc>
                <a:spcPct val="110000"/>
              </a:lnSpc>
              <a:spcBef>
                <a:spcPts val="0"/>
              </a:spcBef>
              <a:spcAft>
                <a:spcPts val="0"/>
              </a:spcAft>
              <a:buNone/>
            </a:pPr>
            <a:endParaRPr sz="5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All staff are trained to deliver lessons to a range of specific learning difficulties including dyslexia, autistic spectrum disorder, speech, language and communication needs and behavioural, emotional and social difficulties. Through quality first teaching and making adjustments through scaffolding up of activity resources to increase access to the same curriculum content and learning objectives as their peers.</a:t>
            </a:r>
            <a:endParaRPr sz="1700" dirty="0">
              <a:solidFill>
                <a:schemeClr val="dk2"/>
              </a:solidFill>
              <a:latin typeface="Lato"/>
              <a:ea typeface="Lato"/>
              <a:cs typeface="Lato"/>
              <a:sym typeface="Lato"/>
            </a:endParaRPr>
          </a:p>
          <a:p>
            <a:pPr marL="457200" lvl="0" indent="0" algn="l" rtl="0">
              <a:lnSpc>
                <a:spcPct val="110000"/>
              </a:lnSpc>
              <a:spcBef>
                <a:spcPts val="0"/>
              </a:spcBef>
              <a:spcAft>
                <a:spcPts val="0"/>
              </a:spcAft>
              <a:buNone/>
            </a:pPr>
            <a:endParaRPr sz="5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Additional resources may also be necessary: writing slopes, pencil grips, coloured overlays &amp; tinted-paged exercise books, weighted blankets, shoulder wraps &amp; lap pads, their own working area or a calming area, wobble cushions and ear defenders, etc.</a:t>
            </a:r>
            <a:endParaRPr sz="1700" dirty="0">
              <a:solidFill>
                <a:schemeClr val="dk2"/>
              </a:solidFill>
              <a:latin typeface="Lato"/>
              <a:ea typeface="Lato"/>
              <a:cs typeface="Lato"/>
              <a:sym typeface="Lato"/>
            </a:endParaRPr>
          </a:p>
          <a:p>
            <a:pPr marL="457200" lvl="0" indent="0" algn="l" rtl="0">
              <a:lnSpc>
                <a:spcPct val="110000"/>
              </a:lnSpc>
              <a:spcBef>
                <a:spcPts val="0"/>
              </a:spcBef>
              <a:spcAft>
                <a:spcPts val="0"/>
              </a:spcAft>
              <a:buNone/>
            </a:pPr>
            <a:endParaRPr sz="5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A variety of teaching methods are employed, covering visual, aural and kinaesthetic.</a:t>
            </a:r>
            <a:endParaRPr sz="1700" dirty="0">
              <a:solidFill>
                <a:schemeClr val="dk2"/>
              </a:solidFill>
              <a:latin typeface="Lato"/>
              <a:ea typeface="Lato"/>
              <a:cs typeface="Lato"/>
              <a:sym typeface="Lato"/>
            </a:endParaRPr>
          </a:p>
          <a:p>
            <a:pPr marL="457200" lvl="0" indent="0" algn="l" rtl="0">
              <a:lnSpc>
                <a:spcPct val="110000"/>
              </a:lnSpc>
              <a:spcBef>
                <a:spcPts val="0"/>
              </a:spcBef>
              <a:spcAft>
                <a:spcPts val="0"/>
              </a:spcAft>
              <a:buNone/>
            </a:pPr>
            <a:endParaRPr sz="5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The SENDCo is always available to discuss Teacher’s concerns and to advise on adjustments and/or further assessments by them or an outside agency.</a:t>
            </a:r>
            <a:endParaRPr sz="1100" b="1" dirty="0">
              <a:latin typeface="Lato"/>
              <a:ea typeface="Lato"/>
              <a:cs typeface="Lato"/>
              <a:sym typeface="Lato"/>
            </a:endParaRPr>
          </a:p>
        </p:txBody>
      </p:sp>
      <p:cxnSp>
        <p:nvCxnSpPr>
          <p:cNvPr id="291" name="Google Shape;291;p33"/>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92" name="Google Shape;292;p33"/>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80"/>
        <p:cNvGrpSpPr/>
        <p:nvPr/>
      </p:nvGrpSpPr>
      <p:grpSpPr>
        <a:xfrm>
          <a:off x="0" y="0"/>
          <a:ext cx="0" cy="0"/>
          <a:chOff x="0" y="0"/>
          <a:chExt cx="0" cy="0"/>
        </a:xfrm>
      </p:grpSpPr>
      <p:cxnSp>
        <p:nvCxnSpPr>
          <p:cNvPr id="82" name="Google Shape;82;p14"/>
          <p:cNvCxnSpPr/>
          <p:nvPr/>
        </p:nvCxnSpPr>
        <p:spPr>
          <a:xfrm>
            <a:off x="273900" y="1156450"/>
            <a:ext cx="8596200" cy="14100"/>
          </a:xfrm>
          <a:prstGeom prst="straightConnector1">
            <a:avLst/>
          </a:prstGeom>
          <a:noFill/>
          <a:ln w="9525" cap="flat" cmpd="sng">
            <a:solidFill>
              <a:srgbClr val="000000"/>
            </a:solidFill>
            <a:prstDash val="solid"/>
            <a:round/>
            <a:headEnd type="none" w="med" len="med"/>
            <a:tailEnd type="none" w="med" len="med"/>
          </a:ln>
        </p:spPr>
      </p:cxnSp>
      <p:sp>
        <p:nvSpPr>
          <p:cNvPr id="83" name="Google Shape;83;p14"/>
          <p:cNvSpPr txBox="1"/>
          <p:nvPr/>
        </p:nvSpPr>
        <p:spPr>
          <a:xfrm>
            <a:off x="344875" y="1124375"/>
            <a:ext cx="3749700" cy="3877800"/>
          </a:xfrm>
          <a:prstGeom prst="rect">
            <a:avLst/>
          </a:prstGeom>
          <a:noFill/>
          <a:ln>
            <a:noFill/>
          </a:ln>
        </p:spPr>
        <p:txBody>
          <a:bodyPr spcFirstLastPara="1" wrap="square" lIns="91425" tIns="91425" rIns="91425" bIns="91425" anchor="t" anchorCtr="0">
            <a:noAutofit/>
          </a:bodyPr>
          <a:lstStyle/>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 action="ppaction://hlinkshowjump?jump=nextslide"/>
              </a:rPr>
              <a:t>Admissions &amp; School Places</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3" action="ppaction://hlinksldjump"/>
              </a:rPr>
              <a:t>Schools Approach &amp; Rationale</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4" action="ppaction://hlinksldjump"/>
              </a:rPr>
              <a:t>Who’s Who in Our Team?</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rPr>
              <a:t>Staff Training </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rPr>
              <a:t>Responsibilities: SENDCo </a:t>
            </a: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5" action="ppaction://hlinksldjump"/>
              </a:rPr>
              <a:t>Responsibilites: Teaching Staff</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6" action="ppaction://hlinksldjump"/>
              </a:rPr>
              <a:t>Responsibilities: Student &amp; Home</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7" action="ppaction://hlinksldjump"/>
              </a:rPr>
              <a:t>Definition of SEND</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8" action="ppaction://hlinksldjump"/>
              </a:rPr>
              <a:t>Types of SEND</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9" action="ppaction://hlinksldjump"/>
              </a:rPr>
              <a:t>Working Together</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10" action="ppaction://hlinksldjump"/>
              </a:rPr>
              <a:t>Identification of SEND (1)</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11" action="ppaction://hlinksldjump"/>
              </a:rPr>
              <a:t>Identification of SEND (2)</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Clr>
                <a:schemeClr val="dk2"/>
              </a:buClr>
              <a:buSzPts val="1100"/>
              <a:buFont typeface="+mj-lt"/>
              <a:buAutoNum type="arabicPeriod" startAt="3"/>
            </a:pPr>
            <a:r>
              <a:rPr lang="en" sz="1000" u="sng" dirty="0">
                <a:solidFill>
                  <a:schemeClr val="hlink"/>
                </a:solidFill>
                <a:latin typeface="Lato"/>
                <a:ea typeface="Lato"/>
                <a:cs typeface="Lato"/>
                <a:sym typeface="Lato"/>
                <a:hlinkClick r:id="rId12" action="ppaction://hlinksldjump"/>
              </a:rPr>
              <a:t>Assess-Plan-Do-Review Cycle</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Clr>
                <a:schemeClr val="dk2"/>
              </a:buClr>
              <a:buSzPts val="1100"/>
              <a:buFont typeface="+mj-lt"/>
              <a:buAutoNum type="arabicPeriod" startAt="3"/>
            </a:pPr>
            <a:r>
              <a:rPr lang="en" sz="1000" u="sng" dirty="0">
                <a:solidFill>
                  <a:schemeClr val="hlink"/>
                </a:solidFill>
                <a:latin typeface="Lato"/>
                <a:ea typeface="Lato"/>
                <a:cs typeface="Lato"/>
                <a:sym typeface="Lato"/>
                <a:hlinkClick r:id="rId13" action="ppaction://hlinksldjump"/>
              </a:rPr>
              <a:t>Application for an Educational, Health &amp; Care Plan (EHCP)</a:t>
            </a:r>
            <a:endParaRPr lang="en" sz="1000" u="sng" dirty="0">
              <a:solidFill>
                <a:schemeClr val="hlink"/>
              </a:solidFill>
              <a:latin typeface="Lato"/>
              <a:ea typeface="Lato"/>
              <a:cs typeface="Lato"/>
              <a:sym typeface="Lato"/>
            </a:endParaRPr>
          </a:p>
          <a:p>
            <a:pPr marL="228600" lvl="0" indent="-228600" algn="l" rtl="0">
              <a:lnSpc>
                <a:spcPct val="90000"/>
              </a:lnSpc>
              <a:spcBef>
                <a:spcPts val="500"/>
              </a:spcBef>
              <a:spcAft>
                <a:spcPts val="0"/>
              </a:spcAft>
              <a:buClr>
                <a:schemeClr val="dk2"/>
              </a:buClr>
              <a:buSzPts val="1100"/>
              <a:buFont typeface="+mj-lt"/>
              <a:buAutoNum type="arabicPeriod" startAt="3"/>
            </a:pPr>
            <a:r>
              <a:rPr lang="en" sz="1000" u="sng" dirty="0">
                <a:solidFill>
                  <a:schemeClr val="hlink"/>
                </a:solidFill>
                <a:latin typeface="Lato"/>
                <a:ea typeface="Lato"/>
                <a:cs typeface="Lato"/>
                <a:sym typeface="Lato"/>
              </a:rPr>
              <a:t>The LA and their support services</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14" action="ppaction://hlinksldjump"/>
              </a:rPr>
              <a:t>What Provisions are available here for a Child with SEND?</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3"/>
            </a:pPr>
            <a:r>
              <a:rPr lang="en" sz="1000" u="sng" dirty="0">
                <a:solidFill>
                  <a:schemeClr val="hlink"/>
                </a:solidFill>
                <a:latin typeface="Lato"/>
                <a:ea typeface="Lato"/>
                <a:cs typeface="Lato"/>
                <a:sym typeface="Lato"/>
                <a:hlinkClick r:id="rId15" action="ppaction://hlinksldjump"/>
              </a:rPr>
              <a:t>Adaptations to the Curriculum &amp; Learning Environment for Pupils with SEND </a:t>
            </a:r>
            <a:endParaRPr sz="1000" u="sng" dirty="0">
              <a:solidFill>
                <a:schemeClr val="dk2"/>
              </a:solidFill>
              <a:latin typeface="Lato"/>
              <a:ea typeface="Lato"/>
              <a:cs typeface="Lato"/>
              <a:sym typeface="Lato"/>
            </a:endParaRPr>
          </a:p>
          <a:p>
            <a:pPr marL="0" lvl="0" indent="0" algn="l" rtl="0">
              <a:lnSpc>
                <a:spcPct val="90000"/>
              </a:lnSpc>
              <a:spcBef>
                <a:spcPts val="500"/>
              </a:spcBef>
              <a:spcAft>
                <a:spcPts val="0"/>
              </a:spcAft>
              <a:buClr>
                <a:schemeClr val="dk2"/>
              </a:buClr>
              <a:buSzPts val="1100"/>
              <a:buFont typeface="Arial"/>
              <a:buNone/>
            </a:pPr>
            <a:endParaRPr sz="800" u="sng"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p:txBody>
      </p:sp>
      <p:sp>
        <p:nvSpPr>
          <p:cNvPr id="84" name="Google Shape;84;p14"/>
          <p:cNvSpPr txBox="1"/>
          <p:nvPr/>
        </p:nvSpPr>
        <p:spPr>
          <a:xfrm>
            <a:off x="4629900" y="1170550"/>
            <a:ext cx="3749700" cy="3743400"/>
          </a:xfrm>
          <a:prstGeom prst="rect">
            <a:avLst/>
          </a:prstGeom>
          <a:noFill/>
          <a:ln>
            <a:noFill/>
          </a:ln>
        </p:spPr>
        <p:txBody>
          <a:bodyPr spcFirstLastPara="1" wrap="square" lIns="91425" tIns="91425" rIns="91425" bIns="91425" anchor="t" anchorCtr="0">
            <a:noAutofit/>
          </a:bodyPr>
          <a:lstStyle/>
          <a:p>
            <a:pPr marL="457200" lvl="0" indent="0" algn="l" rtl="0">
              <a:lnSpc>
                <a:spcPct val="110000"/>
              </a:lnSpc>
              <a:spcBef>
                <a:spcPts val="50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a:p>
            <a:pPr marL="0" lvl="0" indent="0" algn="l" rtl="0">
              <a:spcBef>
                <a:spcPts val="0"/>
              </a:spcBef>
              <a:spcAft>
                <a:spcPts val="0"/>
              </a:spcAft>
              <a:buNone/>
            </a:pPr>
            <a:endParaRPr sz="1600">
              <a:solidFill>
                <a:schemeClr val="dk2"/>
              </a:solidFill>
              <a:latin typeface="Lato"/>
              <a:ea typeface="Lato"/>
              <a:cs typeface="Lato"/>
              <a:sym typeface="Lato"/>
            </a:endParaRPr>
          </a:p>
        </p:txBody>
      </p:sp>
      <p:sp>
        <p:nvSpPr>
          <p:cNvPr id="86" name="Google Shape;86;p14"/>
          <p:cNvSpPr txBox="1"/>
          <p:nvPr/>
        </p:nvSpPr>
        <p:spPr>
          <a:xfrm>
            <a:off x="4917950" y="1156450"/>
            <a:ext cx="4099800" cy="3823500"/>
          </a:xfrm>
          <a:prstGeom prst="rect">
            <a:avLst/>
          </a:prstGeom>
          <a:noFill/>
          <a:ln>
            <a:noFill/>
          </a:ln>
        </p:spPr>
        <p:txBody>
          <a:bodyPr spcFirstLastPara="1" wrap="square" lIns="91425" tIns="91425" rIns="91425" bIns="91425" anchor="t" anchorCtr="0">
            <a:noAutofit/>
          </a:bodyPr>
          <a:lstStyle/>
          <a:p>
            <a:pPr marL="228600" lvl="0" indent="-228600" algn="l" rtl="0">
              <a:lnSpc>
                <a:spcPct val="90000"/>
              </a:lnSpc>
              <a:spcBef>
                <a:spcPts val="500"/>
              </a:spcBef>
              <a:spcAft>
                <a:spcPts val="0"/>
              </a:spcAft>
              <a:buClr>
                <a:schemeClr val="dk2"/>
              </a:buClr>
              <a:buSzPts val="1100"/>
              <a:buFont typeface="+mj-lt"/>
              <a:buAutoNum type="arabicPeriod" startAt="20"/>
            </a:pPr>
            <a:r>
              <a:rPr lang="en" sz="1000" u="sng" dirty="0">
                <a:solidFill>
                  <a:schemeClr val="hlink"/>
                </a:solidFill>
                <a:latin typeface="Lato"/>
                <a:ea typeface="Lato"/>
                <a:cs typeface="Lato"/>
                <a:sym typeface="Lato"/>
                <a:hlinkClick r:id="rId16" action="ppaction://hlinksldjump"/>
              </a:rPr>
              <a:t>Our School’s Approach to Teaching SEND</a:t>
            </a:r>
            <a:endParaRPr sz="1000" dirty="0">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17" action="ppaction://hlinksldjump"/>
              </a:rPr>
              <a:t>Engagement &amp; Learning Support</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18" action="ppaction://hlinksldjump"/>
              </a:rPr>
              <a:t>Arrangements for Assessing &amp; Reviewing the Progress of Pupils with SEND (1)</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19" action="ppaction://hlinksldjump"/>
              </a:rPr>
              <a:t>Arrangements for Assessing &amp; Reviewing the Progress of Pupils with SEND (2)</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0" action="ppaction://hlinksldjump"/>
              </a:rPr>
              <a:t>Funding</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1" action="ppaction://hlinksldjump"/>
              </a:rPr>
              <a:t>Additional Funding</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2" action="ppaction://hlinksldjump"/>
              </a:rPr>
              <a:t>Additional Support for Learning</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3" action="ppaction://hlinksldjump"/>
              </a:rPr>
              <a:t>Evaluation of the Effectiveness of Provision</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4" action="ppaction://hlinksldjump"/>
              </a:rPr>
              <a:t>How we enable pupils with SEND to engage in school activities together with pupils without SEND</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5" action="ppaction://hlinksldjump"/>
              </a:rPr>
              <a:t>Support for the Social, Emotional &amp; Mental Health Development of Pupils with SEND</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6" action="ppaction://hlinksldjump"/>
              </a:rPr>
              <a:t>Consultation with Parents and Young People about SEND &amp; involving in their Education</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7" action="ppaction://hlinksldjump"/>
              </a:rPr>
              <a:t>Transition Support between Previous Setting &amp; This School</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8" action="ppaction://hlinksldjump"/>
              </a:rPr>
              <a:t>Complaints &amp; the Governing Body</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29" action="ppaction://hlinksldjump"/>
              </a:rPr>
              <a:t>Signposting of Policies &amp; Procedures</a:t>
            </a:r>
            <a:endParaRPr sz="1000" u="sng" dirty="0">
              <a:solidFill>
                <a:schemeClr val="dk2"/>
              </a:solidFill>
              <a:latin typeface="Lato"/>
              <a:ea typeface="Lato"/>
              <a:cs typeface="Lato"/>
              <a:sym typeface="Lato"/>
            </a:endParaRPr>
          </a:p>
          <a:p>
            <a:pPr marL="228600" lvl="0" indent="-228600" algn="l" rtl="0">
              <a:lnSpc>
                <a:spcPct val="90000"/>
              </a:lnSpc>
              <a:spcBef>
                <a:spcPts val="500"/>
              </a:spcBef>
              <a:spcAft>
                <a:spcPts val="0"/>
              </a:spcAft>
              <a:buFont typeface="+mj-lt"/>
              <a:buAutoNum type="arabicPeriod" startAt="20"/>
            </a:pPr>
            <a:r>
              <a:rPr lang="en" sz="1000" u="sng" dirty="0">
                <a:solidFill>
                  <a:schemeClr val="hlink"/>
                </a:solidFill>
                <a:latin typeface="Lato"/>
                <a:ea typeface="Lato"/>
                <a:cs typeface="Lato"/>
                <a:sym typeface="Lato"/>
                <a:hlinkClick r:id="rId30" action="ppaction://hlinksldjump"/>
              </a:rPr>
              <a:t>Further Sources of Support</a:t>
            </a:r>
            <a:endParaRPr sz="10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lnSpc>
                <a:spcPct val="110000"/>
              </a:lnSpc>
              <a:spcBef>
                <a:spcPts val="500"/>
              </a:spcBef>
              <a:spcAft>
                <a:spcPts val="0"/>
              </a:spcAft>
              <a:buNone/>
            </a:pPr>
            <a:endParaRPr sz="1100" u="sng"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a:p>
            <a:pPr marL="0" lvl="0" indent="0" algn="l" rtl="0">
              <a:spcBef>
                <a:spcPts val="0"/>
              </a:spcBef>
              <a:spcAft>
                <a:spcPts val="0"/>
              </a:spcAft>
              <a:buNone/>
            </a:pPr>
            <a:endParaRPr sz="1600" dirty="0">
              <a:solidFill>
                <a:schemeClr val="dk2"/>
              </a:solidFill>
              <a:latin typeface="Lato"/>
              <a:ea typeface="Lato"/>
              <a:cs typeface="Lato"/>
              <a:sym typeface="Lato"/>
            </a:endParaRPr>
          </a:p>
        </p:txBody>
      </p:sp>
      <p:pic>
        <p:nvPicPr>
          <p:cNvPr id="88" name="Google Shape;88;p14"/>
          <p:cNvPicPr preferRelativeResize="0"/>
          <p:nvPr/>
        </p:nvPicPr>
        <p:blipFill>
          <a:blip r:embed="rId31"/>
          <a:srcRect/>
          <a:stretch/>
        </p:blipFill>
        <p:spPr>
          <a:xfrm>
            <a:off x="273899" y="252156"/>
            <a:ext cx="864750" cy="66838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296"/>
        <p:cNvGrpSpPr/>
        <p:nvPr/>
      </p:nvGrpSpPr>
      <p:grpSpPr>
        <a:xfrm>
          <a:off x="0" y="0"/>
          <a:ext cx="0" cy="0"/>
          <a:chOff x="0" y="0"/>
          <a:chExt cx="0" cy="0"/>
        </a:xfrm>
      </p:grpSpPr>
      <p:sp>
        <p:nvSpPr>
          <p:cNvPr id="297" name="Google Shape;297;p34"/>
          <p:cNvSpPr txBox="1"/>
          <p:nvPr/>
        </p:nvSpPr>
        <p:spPr>
          <a:xfrm>
            <a:off x="1299300" y="218250"/>
            <a:ext cx="7570800" cy="4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Our School’s Approach to Teaching SEND</a:t>
            </a:r>
            <a:endParaRPr sz="2600" b="1">
              <a:solidFill>
                <a:schemeClr val="dk2"/>
              </a:solidFill>
              <a:latin typeface="Raleway"/>
              <a:ea typeface="Raleway"/>
              <a:cs typeface="Raleway"/>
              <a:sym typeface="Raleway"/>
            </a:endParaRPr>
          </a:p>
        </p:txBody>
      </p:sp>
      <p:sp>
        <p:nvSpPr>
          <p:cNvPr id="298" name="Google Shape;298;p34"/>
          <p:cNvSpPr txBox="1"/>
          <p:nvPr/>
        </p:nvSpPr>
        <p:spPr>
          <a:xfrm>
            <a:off x="127050" y="1158700"/>
            <a:ext cx="8889900" cy="38103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r>
              <a:rPr lang="en" sz="1500">
                <a:solidFill>
                  <a:schemeClr val="dk2"/>
                </a:solidFill>
                <a:latin typeface="Lato"/>
                <a:ea typeface="Lato"/>
                <a:cs typeface="Lato"/>
                <a:sym typeface="Lato"/>
              </a:rPr>
              <a:t>Our high quality teaching includes (depending on need):</a:t>
            </a:r>
            <a:endParaRPr sz="150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Our lessons are structured to support SEND students with routine. We will support students with scaffolding. We can support students with transitions with visual timetables if needed</a:t>
            </a:r>
            <a:endParaRPr sz="150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Other practical ways we support our students (this is not a complete list):</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Overlays, coloured paper and exercise books.</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Larger text and lined or squared books.</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Writing slopes, specific pens and pencil grips.</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Read Write Inc for phonic and reading daily.</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iPads/laptops from school or referrals to Access Through Technology (ATT).</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Regular Handwriting practice.</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Own working spaces and calming areas in class where necessary.</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Sensory weighted items to help self regulation as well as exercises.</a:t>
            </a:r>
            <a:endParaRPr sz="1500">
              <a:solidFill>
                <a:schemeClr val="dk2"/>
              </a:solidFill>
              <a:latin typeface="Lato"/>
              <a:ea typeface="Lato"/>
              <a:cs typeface="Lato"/>
              <a:sym typeface="Lato"/>
            </a:endParaRPr>
          </a:p>
          <a:p>
            <a:pPr marL="914400" lvl="1" indent="-292100" algn="l" rtl="0">
              <a:lnSpc>
                <a:spcPct val="110000"/>
              </a:lnSpc>
              <a:spcBef>
                <a:spcPts val="0"/>
              </a:spcBef>
              <a:spcAft>
                <a:spcPts val="0"/>
              </a:spcAft>
              <a:buClr>
                <a:schemeClr val="dk2"/>
              </a:buClr>
              <a:buSzPts val="1000"/>
              <a:buFont typeface="Lato"/>
              <a:buChar char="◆"/>
            </a:pPr>
            <a:r>
              <a:rPr lang="en" sz="1500">
                <a:solidFill>
                  <a:schemeClr val="dk2"/>
                </a:solidFill>
                <a:latin typeface="Lato"/>
                <a:ea typeface="Lato"/>
                <a:cs typeface="Lato"/>
                <a:sym typeface="Lato"/>
              </a:rPr>
              <a:t>Exam access arrangements – quiet spaces, scribes, 25% extra time</a:t>
            </a:r>
            <a:endParaRPr sz="1500">
              <a:solidFill>
                <a:schemeClr val="dk2"/>
              </a:solidFill>
              <a:latin typeface="Lato"/>
              <a:ea typeface="Lato"/>
              <a:cs typeface="Lato"/>
              <a:sym typeface="Lato"/>
            </a:endParaRPr>
          </a:p>
          <a:p>
            <a:pPr marL="914400" lvl="0" indent="0" algn="l" rtl="0">
              <a:lnSpc>
                <a:spcPct val="110000"/>
              </a:lnSpc>
              <a:spcBef>
                <a:spcPts val="0"/>
              </a:spcBef>
              <a:spcAft>
                <a:spcPts val="0"/>
              </a:spcAft>
              <a:buNone/>
            </a:pPr>
            <a:endParaRPr sz="900" b="1">
              <a:latin typeface="Lato"/>
              <a:ea typeface="Lato"/>
              <a:cs typeface="Lato"/>
              <a:sym typeface="Lato"/>
            </a:endParaRPr>
          </a:p>
        </p:txBody>
      </p:sp>
      <p:cxnSp>
        <p:nvCxnSpPr>
          <p:cNvPr id="299" name="Google Shape;299;p34"/>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6" name="Google Shape;284;p32">
            <a:extLst>
              <a:ext uri="{FF2B5EF4-FFF2-40B4-BE49-F238E27FC236}">
                <a16:creationId xmlns:a16="http://schemas.microsoft.com/office/drawing/2014/main" id="{DD057D8F-B986-4851-A3A3-C521C9BB0F58}"/>
              </a:ext>
            </a:extLst>
          </p:cNvPr>
          <p:cNvPicPr preferRelativeResize="0"/>
          <p:nvPr/>
        </p:nvPicPr>
        <p:blipFill>
          <a:blip r:embed="rId3"/>
          <a:srcRect/>
          <a:stretch/>
        </p:blipFill>
        <p:spPr>
          <a:xfrm>
            <a:off x="273899" y="181489"/>
            <a:ext cx="864750" cy="66838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04"/>
        <p:cNvGrpSpPr/>
        <p:nvPr/>
      </p:nvGrpSpPr>
      <p:grpSpPr>
        <a:xfrm>
          <a:off x="0" y="0"/>
          <a:ext cx="0" cy="0"/>
          <a:chOff x="0" y="0"/>
          <a:chExt cx="0" cy="0"/>
        </a:xfrm>
      </p:grpSpPr>
      <p:sp>
        <p:nvSpPr>
          <p:cNvPr id="305" name="Google Shape;305;p35"/>
          <p:cNvSpPr txBox="1"/>
          <p:nvPr/>
        </p:nvSpPr>
        <p:spPr>
          <a:xfrm>
            <a:off x="1299300" y="218250"/>
            <a:ext cx="7570800" cy="4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Engagement &amp; Learning Support</a:t>
            </a:r>
            <a:endParaRPr sz="2600" b="1">
              <a:solidFill>
                <a:schemeClr val="dk2"/>
              </a:solidFill>
              <a:latin typeface="Raleway"/>
              <a:ea typeface="Raleway"/>
              <a:cs typeface="Raleway"/>
              <a:sym typeface="Raleway"/>
            </a:endParaRPr>
          </a:p>
        </p:txBody>
      </p:sp>
      <p:sp>
        <p:nvSpPr>
          <p:cNvPr id="306" name="Google Shape;306;p35"/>
          <p:cNvSpPr txBox="1"/>
          <p:nvPr/>
        </p:nvSpPr>
        <p:spPr>
          <a:xfrm>
            <a:off x="127050" y="1158700"/>
            <a:ext cx="8889900" cy="3984900"/>
          </a:xfrm>
          <a:prstGeom prst="rect">
            <a:avLst/>
          </a:prstGeom>
          <a:noFill/>
          <a:ln>
            <a:noFill/>
          </a:ln>
        </p:spPr>
        <p:txBody>
          <a:bodyPr spcFirstLastPara="1" wrap="square" lIns="91425" tIns="91425" rIns="91425" bIns="91425" anchor="t" anchorCtr="0">
            <a:noAutofit/>
          </a:bodyPr>
          <a:lstStyle/>
          <a:p>
            <a:pPr marL="914400" lvl="0" indent="0" algn="l" rtl="0">
              <a:lnSpc>
                <a:spcPct val="110000"/>
              </a:lnSpc>
              <a:spcBef>
                <a:spcPts val="0"/>
              </a:spcBef>
              <a:spcAft>
                <a:spcPts val="0"/>
              </a:spcAft>
              <a:buNone/>
            </a:pPr>
            <a:r>
              <a:rPr lang="en" dirty="0">
                <a:solidFill>
                  <a:schemeClr val="dk2"/>
                </a:solidFill>
                <a:latin typeface="Lato"/>
                <a:ea typeface="Lato"/>
                <a:cs typeface="Lato"/>
                <a:sym typeface="Lato"/>
              </a:rPr>
              <a:t>When necessary, we run planned interventions by need:</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Spelling</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Reading</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Emotional Support</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Handwriting</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Lego therapy</a:t>
            </a: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Socially Speaking</a:t>
            </a:r>
            <a:endParaRPr dirty="0">
              <a:solidFill>
                <a:schemeClr val="dk2"/>
              </a:solidFill>
              <a:latin typeface="Lato"/>
              <a:ea typeface="Lato"/>
              <a:cs typeface="Lato"/>
              <a:sym typeface="Lato"/>
            </a:endParaRPr>
          </a:p>
          <a:p>
            <a:pPr marL="91440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marL="914400" lvl="0" indent="0" algn="l" rtl="0">
              <a:lnSpc>
                <a:spcPct val="110000"/>
              </a:lnSpc>
              <a:spcBef>
                <a:spcPts val="0"/>
              </a:spcBef>
              <a:spcAft>
                <a:spcPts val="0"/>
              </a:spcAft>
              <a:buNone/>
            </a:pPr>
            <a:r>
              <a:rPr lang="en" dirty="0">
                <a:solidFill>
                  <a:schemeClr val="dk2"/>
                </a:solidFill>
                <a:latin typeface="Lato"/>
                <a:ea typeface="Lato"/>
                <a:cs typeface="Lato"/>
                <a:sym typeface="Lato"/>
              </a:rPr>
              <a:t>We will work with outside agencies, for example:</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Physiotherapy</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SALT - Speech and Language Therapists</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ATT – Access Through Technology</a:t>
            </a:r>
            <a:endParaRPr dirty="0">
              <a:solidFill>
                <a:schemeClr val="dk2"/>
              </a:solidFill>
              <a:latin typeface="Lato"/>
              <a:ea typeface="Lato"/>
              <a:cs typeface="Lato"/>
              <a:sym typeface="Lato"/>
            </a:endParaRPr>
          </a:p>
          <a:p>
            <a:pPr marL="91440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marL="914400" lvl="0" indent="0" algn="l" rtl="0">
              <a:lnSpc>
                <a:spcPct val="110000"/>
              </a:lnSpc>
              <a:spcBef>
                <a:spcPts val="0"/>
              </a:spcBef>
              <a:spcAft>
                <a:spcPts val="0"/>
              </a:spcAft>
              <a:buNone/>
            </a:pPr>
            <a:r>
              <a:rPr lang="en" dirty="0">
                <a:solidFill>
                  <a:schemeClr val="dk2"/>
                </a:solidFill>
                <a:latin typeface="Lato"/>
                <a:ea typeface="Lato"/>
                <a:cs typeface="Lato"/>
                <a:sym typeface="Lato"/>
              </a:rPr>
              <a:t>Other ways we support students:</a:t>
            </a:r>
            <a:endParaRPr dirty="0">
              <a:solidFill>
                <a:schemeClr val="dk2"/>
              </a:solidFill>
              <a:latin typeface="Lato"/>
              <a:ea typeface="Lato"/>
              <a:cs typeface="Lato"/>
              <a:sym typeface="Lato"/>
            </a:endParaRPr>
          </a:p>
          <a:p>
            <a:pPr marL="1371600" lvl="0" indent="-298450" algn="l" rtl="0">
              <a:lnSpc>
                <a:spcPct val="110000"/>
              </a:lnSpc>
              <a:spcBef>
                <a:spcPts val="0"/>
              </a:spcBef>
              <a:spcAft>
                <a:spcPts val="0"/>
              </a:spcAft>
              <a:buClr>
                <a:schemeClr val="dk2"/>
              </a:buClr>
              <a:buSzPts val="1100"/>
              <a:buFont typeface="Lato"/>
              <a:buChar char="➔"/>
            </a:pPr>
            <a:r>
              <a:rPr lang="en" dirty="0">
                <a:solidFill>
                  <a:schemeClr val="dk2"/>
                </a:solidFill>
                <a:latin typeface="Lato"/>
                <a:ea typeface="Lato"/>
                <a:cs typeface="Lato"/>
                <a:sym typeface="Lato"/>
              </a:rPr>
              <a:t>Physical adaptions and equipment such as hand rails, ramps</a:t>
            </a:r>
            <a:endParaRPr sz="800" b="1" dirty="0">
              <a:latin typeface="Lato"/>
              <a:ea typeface="Lato"/>
              <a:cs typeface="Lato"/>
              <a:sym typeface="Lato"/>
            </a:endParaRPr>
          </a:p>
        </p:txBody>
      </p:sp>
      <p:cxnSp>
        <p:nvCxnSpPr>
          <p:cNvPr id="307" name="Google Shape;307;p35"/>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6" name="Google Shape;104;p16">
            <a:extLst>
              <a:ext uri="{FF2B5EF4-FFF2-40B4-BE49-F238E27FC236}">
                <a16:creationId xmlns:a16="http://schemas.microsoft.com/office/drawing/2014/main" id="{ED0246AF-3D58-473E-906B-B413E8E89B3C}"/>
              </a:ext>
            </a:extLst>
          </p:cNvPr>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12"/>
        <p:cNvGrpSpPr/>
        <p:nvPr/>
      </p:nvGrpSpPr>
      <p:grpSpPr>
        <a:xfrm>
          <a:off x="0" y="0"/>
          <a:ext cx="0" cy="0"/>
          <a:chOff x="0" y="0"/>
          <a:chExt cx="0" cy="0"/>
        </a:xfrm>
      </p:grpSpPr>
      <p:sp>
        <p:nvSpPr>
          <p:cNvPr id="313" name="Google Shape;313;p36"/>
          <p:cNvSpPr txBox="1"/>
          <p:nvPr/>
        </p:nvSpPr>
        <p:spPr>
          <a:xfrm>
            <a:off x="1299300" y="0"/>
            <a:ext cx="7570800" cy="66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Arrangements for Assessing &amp; Reviewing the Progress of Pupils with SEND</a:t>
            </a:r>
            <a:endParaRPr sz="2600" b="1">
              <a:solidFill>
                <a:schemeClr val="dk2"/>
              </a:solidFill>
              <a:latin typeface="Raleway"/>
              <a:ea typeface="Raleway"/>
              <a:cs typeface="Raleway"/>
              <a:sym typeface="Raleway"/>
            </a:endParaRPr>
          </a:p>
        </p:txBody>
      </p:sp>
      <p:sp>
        <p:nvSpPr>
          <p:cNvPr id="314" name="Google Shape;314;p36"/>
          <p:cNvSpPr txBox="1"/>
          <p:nvPr/>
        </p:nvSpPr>
        <p:spPr>
          <a:xfrm>
            <a:off x="127050" y="1158700"/>
            <a:ext cx="8889900" cy="3984900"/>
          </a:xfrm>
          <a:prstGeom prst="rect">
            <a:avLst/>
          </a:prstGeom>
          <a:noFill/>
          <a:ln>
            <a:noFill/>
          </a:ln>
        </p:spPr>
        <p:txBody>
          <a:bodyPr spcFirstLastPara="1" wrap="square" lIns="91425" tIns="91425" rIns="91425" bIns="91425" anchor="t" anchorCtr="0">
            <a:noAutofit/>
          </a:bodyPr>
          <a:lstStyle/>
          <a:p>
            <a:pPr marL="457200" lvl="0" indent="0" algn="l" rtl="0">
              <a:lnSpc>
                <a:spcPct val="110000"/>
              </a:lnSpc>
              <a:spcBef>
                <a:spcPts val="0"/>
              </a:spcBef>
              <a:spcAft>
                <a:spcPts val="0"/>
              </a:spcAft>
              <a:buNone/>
            </a:pPr>
            <a:r>
              <a:rPr lang="en" sz="2000" b="1">
                <a:solidFill>
                  <a:schemeClr val="dk1"/>
                </a:solidFill>
                <a:latin typeface="Lato"/>
                <a:ea typeface="Lato"/>
                <a:cs typeface="Lato"/>
                <a:sym typeface="Lato"/>
              </a:rPr>
              <a:t>Assessment</a:t>
            </a:r>
            <a:endParaRPr sz="2000" b="1">
              <a:solidFill>
                <a:schemeClr val="dk1"/>
              </a:solidFill>
              <a:latin typeface="Lato"/>
              <a:ea typeface="Lato"/>
              <a:cs typeface="Lato"/>
              <a:sym typeface="Lato"/>
            </a:endParaRPr>
          </a:p>
          <a:p>
            <a:pPr marL="457200" lvl="0" indent="0" algn="l" rtl="0">
              <a:lnSpc>
                <a:spcPct val="110000"/>
              </a:lnSpc>
              <a:spcBef>
                <a:spcPts val="0"/>
              </a:spcBef>
              <a:spcAft>
                <a:spcPts val="0"/>
              </a:spcAft>
              <a:buNone/>
            </a:pPr>
            <a:endParaRPr>
              <a:solidFill>
                <a:schemeClr val="dk2"/>
              </a:solidFill>
              <a:latin typeface="Lato"/>
              <a:ea typeface="Lato"/>
              <a:cs typeface="Lato"/>
              <a:sym typeface="Lato"/>
            </a:endParaRPr>
          </a:p>
          <a:p>
            <a:pPr marL="457200" lvl="0" indent="0" algn="l" rtl="0">
              <a:lnSpc>
                <a:spcPct val="110000"/>
              </a:lnSpc>
              <a:spcBef>
                <a:spcPts val="0"/>
              </a:spcBef>
              <a:spcAft>
                <a:spcPts val="0"/>
              </a:spcAft>
              <a:buNone/>
            </a:pPr>
            <a:r>
              <a:rPr lang="en">
                <a:solidFill>
                  <a:schemeClr val="dk2"/>
                </a:solidFill>
                <a:latin typeface="Lato"/>
                <a:ea typeface="Lato"/>
                <a:cs typeface="Lato"/>
                <a:sym typeface="Lato"/>
              </a:rPr>
              <a:t>Effective assessment systems are implemented as early as possible in conjunction with other agencies by: </a:t>
            </a:r>
            <a:endParaRPr>
              <a:solidFill>
                <a:schemeClr val="dk2"/>
              </a:solidFill>
              <a:latin typeface="Lato"/>
              <a:ea typeface="Lato"/>
              <a:cs typeface="Lato"/>
              <a:sym typeface="Lato"/>
            </a:endParaRPr>
          </a:p>
          <a:p>
            <a:pPr marL="457200" lvl="0" indent="0" algn="l" rtl="0">
              <a:lnSpc>
                <a:spcPct val="110000"/>
              </a:lnSpc>
              <a:spcBef>
                <a:spcPts val="0"/>
              </a:spcBef>
              <a:spcAft>
                <a:spcPts val="0"/>
              </a:spcAft>
              <a:buNone/>
            </a:pPr>
            <a:endParaRPr>
              <a:solidFill>
                <a:schemeClr val="dk2"/>
              </a:solidFill>
              <a:latin typeface="Lato"/>
              <a:ea typeface="Lato"/>
              <a:cs typeface="Lato"/>
              <a:sym typeface="Lato"/>
            </a:endParaRPr>
          </a:p>
          <a:p>
            <a:pPr marL="914400" lvl="0" indent="-292100" algn="l" rtl="0">
              <a:lnSpc>
                <a:spcPct val="110000"/>
              </a:lnSpc>
              <a:spcBef>
                <a:spcPts val="0"/>
              </a:spcBef>
              <a:spcAft>
                <a:spcPts val="0"/>
              </a:spcAft>
              <a:buClr>
                <a:schemeClr val="dk2"/>
              </a:buClr>
              <a:buSzPts val="1000"/>
              <a:buFont typeface="Lato"/>
              <a:buChar char="➔"/>
            </a:pPr>
            <a:r>
              <a:rPr lang="en">
                <a:solidFill>
                  <a:schemeClr val="dk2"/>
                </a:solidFill>
                <a:latin typeface="Lato"/>
                <a:ea typeface="Lato"/>
                <a:cs typeface="Lato"/>
                <a:sym typeface="Lato"/>
              </a:rPr>
              <a:t>Encouraging parents/carers and the cluster schools to work together to recognise and support students with special educational and disability needs at the earliest stage, drawing on external advice where necessary and using delegated resources flexibly to make appropriate provision.</a:t>
            </a:r>
            <a:endParaRPr>
              <a:solidFill>
                <a:schemeClr val="dk2"/>
              </a:solidFill>
              <a:latin typeface="Lato"/>
              <a:ea typeface="Lato"/>
              <a:cs typeface="Lato"/>
              <a:sym typeface="Lato"/>
            </a:endParaRPr>
          </a:p>
          <a:p>
            <a:pPr marL="914400" lvl="0" indent="0" algn="l" rtl="0">
              <a:lnSpc>
                <a:spcPct val="110000"/>
              </a:lnSpc>
              <a:spcBef>
                <a:spcPts val="0"/>
              </a:spcBef>
              <a:spcAft>
                <a:spcPts val="0"/>
              </a:spcAft>
              <a:buNone/>
            </a:pPr>
            <a:endParaRPr>
              <a:solidFill>
                <a:schemeClr val="dk2"/>
              </a:solidFill>
              <a:latin typeface="Lato"/>
              <a:ea typeface="Lato"/>
              <a:cs typeface="Lato"/>
              <a:sym typeface="Lato"/>
            </a:endParaRPr>
          </a:p>
          <a:p>
            <a:pPr marL="914400" lvl="0" indent="-292100" algn="l" rtl="0">
              <a:lnSpc>
                <a:spcPct val="110000"/>
              </a:lnSpc>
              <a:spcBef>
                <a:spcPts val="0"/>
              </a:spcBef>
              <a:spcAft>
                <a:spcPts val="0"/>
              </a:spcAft>
              <a:buClr>
                <a:schemeClr val="dk2"/>
              </a:buClr>
              <a:buSzPts val="1000"/>
              <a:buFont typeface="Lato"/>
              <a:buChar char="➔"/>
            </a:pPr>
            <a:r>
              <a:rPr lang="en">
                <a:solidFill>
                  <a:schemeClr val="dk2"/>
                </a:solidFill>
                <a:latin typeface="Lato"/>
                <a:ea typeface="Lato"/>
                <a:cs typeface="Lato"/>
                <a:sym typeface="Lato"/>
              </a:rPr>
              <a:t>Ensuring that the cluster schools, in liaison with other agencies, meet statutory obligations to students with special educational and disability needs and their families within the prescribed timescales.</a:t>
            </a:r>
            <a:endParaRPr>
              <a:solidFill>
                <a:schemeClr val="dk2"/>
              </a:solidFill>
              <a:latin typeface="Lato"/>
              <a:ea typeface="Lato"/>
              <a:cs typeface="Lato"/>
              <a:sym typeface="Lato"/>
            </a:endParaRPr>
          </a:p>
          <a:p>
            <a:pPr marL="914400" lvl="0" indent="0" algn="l" rtl="0">
              <a:lnSpc>
                <a:spcPct val="110000"/>
              </a:lnSpc>
              <a:spcBef>
                <a:spcPts val="0"/>
              </a:spcBef>
              <a:spcAft>
                <a:spcPts val="0"/>
              </a:spcAft>
              <a:buNone/>
            </a:pPr>
            <a:endParaRPr>
              <a:solidFill>
                <a:schemeClr val="dk2"/>
              </a:solidFill>
              <a:latin typeface="Lato"/>
              <a:ea typeface="Lato"/>
              <a:cs typeface="Lato"/>
              <a:sym typeface="Lato"/>
            </a:endParaRPr>
          </a:p>
          <a:p>
            <a:pPr marL="914400" lvl="0" indent="-292100" algn="l" rtl="0">
              <a:lnSpc>
                <a:spcPct val="110000"/>
              </a:lnSpc>
              <a:spcBef>
                <a:spcPts val="0"/>
              </a:spcBef>
              <a:spcAft>
                <a:spcPts val="0"/>
              </a:spcAft>
              <a:buClr>
                <a:schemeClr val="dk2"/>
              </a:buClr>
              <a:buSzPts val="1000"/>
              <a:buFont typeface="Lato"/>
              <a:buChar char="➔"/>
            </a:pPr>
            <a:r>
              <a:rPr lang="en">
                <a:solidFill>
                  <a:schemeClr val="dk2"/>
                </a:solidFill>
                <a:latin typeface="Lato"/>
                <a:ea typeface="Lato"/>
                <a:cs typeface="Lato"/>
                <a:sym typeface="Lato"/>
              </a:rPr>
              <a:t>Working with other agencies to implement Family Support Plans (FSP) as part of a co-ordinated and staged approach to early identification and intervention. </a:t>
            </a:r>
            <a:endParaRPr sz="800" b="1">
              <a:latin typeface="Lato"/>
              <a:ea typeface="Lato"/>
              <a:cs typeface="Lato"/>
              <a:sym typeface="Lato"/>
            </a:endParaRPr>
          </a:p>
        </p:txBody>
      </p:sp>
      <p:cxnSp>
        <p:nvCxnSpPr>
          <p:cNvPr id="315" name="Google Shape;315;p36"/>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 name="Picture 1">
            <a:extLst>
              <a:ext uri="{FF2B5EF4-FFF2-40B4-BE49-F238E27FC236}">
                <a16:creationId xmlns:a16="http://schemas.microsoft.com/office/drawing/2014/main" id="{8E17CAB9-C062-4805-980D-4EAE71275A19}"/>
              </a:ext>
            </a:extLst>
          </p:cNvPr>
          <p:cNvPicPr>
            <a:picLocks noChangeAspect="1"/>
          </p:cNvPicPr>
          <p:nvPr/>
        </p:nvPicPr>
        <p:blipFill>
          <a:blip r:embed="rId3"/>
          <a:stretch>
            <a:fillRect/>
          </a:stretch>
        </p:blipFill>
        <p:spPr>
          <a:xfrm>
            <a:off x="273900" y="197882"/>
            <a:ext cx="865707" cy="67061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20"/>
        <p:cNvGrpSpPr/>
        <p:nvPr/>
      </p:nvGrpSpPr>
      <p:grpSpPr>
        <a:xfrm>
          <a:off x="0" y="0"/>
          <a:ext cx="0" cy="0"/>
          <a:chOff x="0" y="0"/>
          <a:chExt cx="0" cy="0"/>
        </a:xfrm>
      </p:grpSpPr>
      <p:sp>
        <p:nvSpPr>
          <p:cNvPr id="321" name="Google Shape;321;p37"/>
          <p:cNvSpPr txBox="1"/>
          <p:nvPr/>
        </p:nvSpPr>
        <p:spPr>
          <a:xfrm>
            <a:off x="1299300" y="0"/>
            <a:ext cx="7570800" cy="66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Arrangements for Assessing &amp; Reviewing the Progress of Pupils with SEND</a:t>
            </a:r>
            <a:endParaRPr sz="2600" b="1">
              <a:solidFill>
                <a:schemeClr val="dk2"/>
              </a:solidFill>
              <a:latin typeface="Raleway"/>
              <a:ea typeface="Raleway"/>
              <a:cs typeface="Raleway"/>
              <a:sym typeface="Raleway"/>
            </a:endParaRPr>
          </a:p>
        </p:txBody>
      </p:sp>
      <p:sp>
        <p:nvSpPr>
          <p:cNvPr id="322" name="Google Shape;322;p37"/>
          <p:cNvSpPr txBox="1"/>
          <p:nvPr/>
        </p:nvSpPr>
        <p:spPr>
          <a:xfrm>
            <a:off x="127050" y="1020650"/>
            <a:ext cx="8889900" cy="4122900"/>
          </a:xfrm>
          <a:prstGeom prst="rect">
            <a:avLst/>
          </a:prstGeom>
          <a:noFill/>
          <a:ln>
            <a:noFill/>
          </a:ln>
        </p:spPr>
        <p:txBody>
          <a:bodyPr spcFirstLastPara="1" wrap="square" lIns="91425" tIns="91425" rIns="91425" bIns="91425" anchor="t" anchorCtr="0">
            <a:noAutofit/>
          </a:bodyPr>
          <a:lstStyle/>
          <a:p>
            <a:pPr marL="457200" lvl="0" indent="0" algn="l" rtl="0">
              <a:lnSpc>
                <a:spcPct val="110000"/>
              </a:lnSpc>
              <a:spcBef>
                <a:spcPts val="0"/>
              </a:spcBef>
              <a:spcAft>
                <a:spcPts val="0"/>
              </a:spcAft>
              <a:buNone/>
            </a:pPr>
            <a:r>
              <a:rPr lang="en" sz="2000" b="1" dirty="0">
                <a:solidFill>
                  <a:schemeClr val="dk1"/>
                </a:solidFill>
                <a:latin typeface="Lato"/>
                <a:ea typeface="Lato"/>
                <a:cs typeface="Lato"/>
                <a:sym typeface="Lato"/>
              </a:rPr>
              <a:t>Monitoring</a:t>
            </a:r>
            <a:endParaRPr sz="2000" b="1" dirty="0">
              <a:solidFill>
                <a:schemeClr val="dk1"/>
              </a:solidFill>
              <a:latin typeface="Lato"/>
              <a:ea typeface="Lato"/>
              <a:cs typeface="Lato"/>
              <a:sym typeface="Lato"/>
            </a:endParaRPr>
          </a:p>
          <a:p>
            <a:pPr marL="457200" lvl="0" indent="0" algn="l" rtl="0">
              <a:lnSpc>
                <a:spcPct val="110000"/>
              </a:lnSpc>
              <a:spcBef>
                <a:spcPts val="0"/>
              </a:spcBef>
              <a:spcAft>
                <a:spcPts val="0"/>
              </a:spcAft>
              <a:buNone/>
            </a:pPr>
            <a:r>
              <a:rPr lang="en" sz="1300" dirty="0">
                <a:solidFill>
                  <a:schemeClr val="dk2"/>
                </a:solidFill>
                <a:latin typeface="Lato"/>
                <a:ea typeface="Lato"/>
                <a:cs typeface="Lato"/>
                <a:sym typeface="Lato"/>
              </a:rPr>
              <a:t>Monitoring progress is an integral part of teaching and leadership at Windmill Primary Federation. Parents, carers, students and staff are all involved in reviewing the impact of interventions for learners with SEN. The ‘assess, plan, do, review’ model is followed to ensure that parents/carers and students are involved in each step. The SENDCo collates the impact data for interventions to ensure that they are effective. Whole school progress data for all students is collated and monitored by teachers, senior leaders and governors. Whole school and cluster data is also monitored by the Local Authority and Ofsted. Student progress towards target outcomes is assessed by: </a:t>
            </a:r>
            <a:endParaRPr sz="1300" dirty="0">
              <a:solidFill>
                <a:schemeClr val="dk2"/>
              </a:solidFill>
              <a:latin typeface="Lato"/>
              <a:ea typeface="Lato"/>
              <a:cs typeface="Lato"/>
              <a:sym typeface="Lato"/>
            </a:endParaRPr>
          </a:p>
          <a:p>
            <a:pPr marL="457200" lvl="0" indent="0" algn="l" rtl="0">
              <a:lnSpc>
                <a:spcPct val="110000"/>
              </a:lnSpc>
              <a:spcBef>
                <a:spcPts val="0"/>
              </a:spcBef>
              <a:spcAft>
                <a:spcPts val="0"/>
              </a:spcAft>
              <a:buNone/>
            </a:pPr>
            <a:endParaRPr sz="1300" dirty="0">
              <a:solidFill>
                <a:schemeClr val="dk2"/>
              </a:solidFill>
              <a:latin typeface="Lato"/>
              <a:ea typeface="Lato"/>
              <a:cs typeface="Lato"/>
              <a:sym typeface="Lato"/>
            </a:endParaRPr>
          </a:p>
          <a:p>
            <a:pPr marL="914400" lvl="0" indent="-292100" algn="l" rtl="0">
              <a:lnSpc>
                <a:spcPct val="11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The use of tracking data to check that progress is good across the curriculum.</a:t>
            </a:r>
            <a:endParaRPr sz="1300" dirty="0">
              <a:solidFill>
                <a:schemeClr val="dk2"/>
              </a:solidFill>
              <a:latin typeface="Lato"/>
              <a:ea typeface="Lato"/>
              <a:cs typeface="Lato"/>
              <a:sym typeface="Lato"/>
            </a:endParaRPr>
          </a:p>
          <a:p>
            <a:pPr marL="1371600" lvl="0" indent="0" algn="l" rtl="0">
              <a:lnSpc>
                <a:spcPct val="110000"/>
              </a:lnSpc>
              <a:spcBef>
                <a:spcPts val="0"/>
              </a:spcBef>
              <a:spcAft>
                <a:spcPts val="0"/>
              </a:spcAft>
              <a:buNone/>
            </a:pPr>
            <a:endParaRPr sz="1300" dirty="0">
              <a:solidFill>
                <a:schemeClr val="dk2"/>
              </a:solidFill>
              <a:latin typeface="Lato"/>
              <a:ea typeface="Lato"/>
              <a:cs typeface="Lato"/>
              <a:sym typeface="Lato"/>
            </a:endParaRPr>
          </a:p>
          <a:p>
            <a:pPr marL="914400" lvl="0" indent="-292100" algn="l" rtl="0">
              <a:lnSpc>
                <a:spcPct val="11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Monitoring the progress of all students at least every half term by the Senior Leadership Team and SENDCo.</a:t>
            </a:r>
            <a:endParaRPr sz="1300" dirty="0">
              <a:solidFill>
                <a:schemeClr val="dk2"/>
              </a:solidFill>
              <a:latin typeface="Lato"/>
              <a:ea typeface="Lato"/>
              <a:cs typeface="Lato"/>
              <a:sym typeface="Lato"/>
            </a:endParaRPr>
          </a:p>
          <a:p>
            <a:pPr marL="1371600" lvl="0" indent="0" algn="l" rtl="0">
              <a:lnSpc>
                <a:spcPct val="110000"/>
              </a:lnSpc>
              <a:spcBef>
                <a:spcPts val="0"/>
              </a:spcBef>
              <a:spcAft>
                <a:spcPts val="0"/>
              </a:spcAft>
              <a:buNone/>
            </a:pPr>
            <a:endParaRPr sz="1300" dirty="0">
              <a:solidFill>
                <a:schemeClr val="dk2"/>
              </a:solidFill>
              <a:latin typeface="Lato"/>
              <a:ea typeface="Lato"/>
              <a:cs typeface="Lato"/>
              <a:sym typeface="Lato"/>
            </a:endParaRPr>
          </a:p>
          <a:p>
            <a:pPr marL="914400" lvl="0" indent="-292100" algn="l" rtl="0">
              <a:lnSpc>
                <a:spcPct val="11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For students with Statements of SEND or Education and Health Care Plans, the SENDCo and where possible the appropriate teachers and teaching assistants, discuss progress with parents at individual review meetings.</a:t>
            </a:r>
            <a:endParaRPr sz="500" dirty="0">
              <a:solidFill>
                <a:schemeClr val="dk2"/>
              </a:solidFill>
              <a:latin typeface="Lato"/>
              <a:ea typeface="Lato"/>
              <a:cs typeface="Lato"/>
              <a:sym typeface="Lato"/>
            </a:endParaRPr>
          </a:p>
        </p:txBody>
      </p:sp>
      <p:cxnSp>
        <p:nvCxnSpPr>
          <p:cNvPr id="323" name="Google Shape;323;p37"/>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324" name="Google Shape;324;p37"/>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28"/>
        <p:cNvGrpSpPr/>
        <p:nvPr/>
      </p:nvGrpSpPr>
      <p:grpSpPr>
        <a:xfrm>
          <a:off x="0" y="0"/>
          <a:ext cx="0" cy="0"/>
          <a:chOff x="0" y="0"/>
          <a:chExt cx="0" cy="0"/>
        </a:xfrm>
      </p:grpSpPr>
      <p:sp>
        <p:nvSpPr>
          <p:cNvPr id="329" name="Google Shape;329;p38"/>
          <p:cNvSpPr txBox="1"/>
          <p:nvPr/>
        </p:nvSpPr>
        <p:spPr>
          <a:xfrm>
            <a:off x="1299300" y="160625"/>
            <a:ext cx="7570800" cy="5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Funding</a:t>
            </a:r>
            <a:endParaRPr sz="2600" b="1">
              <a:solidFill>
                <a:schemeClr val="dk2"/>
              </a:solidFill>
              <a:latin typeface="Raleway"/>
              <a:ea typeface="Raleway"/>
              <a:cs typeface="Raleway"/>
              <a:sym typeface="Raleway"/>
            </a:endParaRPr>
          </a:p>
        </p:txBody>
      </p:sp>
      <p:sp>
        <p:nvSpPr>
          <p:cNvPr id="330" name="Google Shape;330;p38"/>
          <p:cNvSpPr txBox="1"/>
          <p:nvPr/>
        </p:nvSpPr>
        <p:spPr>
          <a:xfrm>
            <a:off x="188900" y="1006550"/>
            <a:ext cx="8889900" cy="41229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endParaRPr sz="500">
              <a:solidFill>
                <a:schemeClr val="dk2"/>
              </a:solidFill>
              <a:latin typeface="Lato"/>
              <a:ea typeface="Lato"/>
              <a:cs typeface="Lato"/>
              <a:sym typeface="Lato"/>
            </a:endParaRPr>
          </a:p>
        </p:txBody>
      </p:sp>
      <p:cxnSp>
        <p:nvCxnSpPr>
          <p:cNvPr id="331" name="Google Shape;331;p38"/>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sp>
        <p:nvSpPr>
          <p:cNvPr id="332" name="Google Shape;332;p38"/>
          <p:cNvSpPr txBox="1"/>
          <p:nvPr/>
        </p:nvSpPr>
        <p:spPr>
          <a:xfrm>
            <a:off x="527275" y="1162900"/>
            <a:ext cx="8342700" cy="3771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rgbClr val="3A3838"/>
              </a:buClr>
              <a:buSzPts val="2100"/>
              <a:buFont typeface="Arial"/>
              <a:buNone/>
            </a:pPr>
            <a:r>
              <a:rPr lang="en" sz="1300" dirty="0">
                <a:solidFill>
                  <a:srgbClr val="3A3838"/>
                </a:solidFill>
                <a:latin typeface="Lato"/>
                <a:ea typeface="Lato"/>
                <a:cs typeface="Lato"/>
                <a:sym typeface="Lato"/>
              </a:rPr>
              <a:t>E</a:t>
            </a:r>
            <a:r>
              <a:rPr lang="en-GB" sz="1300" dirty="0">
                <a:solidFill>
                  <a:srgbClr val="3A3838"/>
                </a:solidFill>
                <a:latin typeface="Lato"/>
                <a:ea typeface="Lato"/>
                <a:cs typeface="Lato"/>
                <a:sym typeface="Lato"/>
              </a:rPr>
              <a:t>a</a:t>
            </a:r>
            <a:r>
              <a:rPr lang="en" sz="1300" dirty="0">
                <a:solidFill>
                  <a:srgbClr val="3A3838"/>
                </a:solidFill>
                <a:latin typeface="Lato"/>
                <a:ea typeface="Lato"/>
                <a:cs typeface="Lato"/>
                <a:sym typeface="Lato"/>
              </a:rPr>
              <a:t>ch school in the Federation receives funding from the Local Authority to support the needs of students with SEND. See the funding table below:</a:t>
            </a:r>
            <a:endParaRPr sz="1000" dirty="0">
              <a:solidFill>
                <a:schemeClr val="dk2"/>
              </a:solidFill>
              <a:latin typeface="Lato"/>
              <a:ea typeface="Lato"/>
              <a:cs typeface="Lato"/>
              <a:sym typeface="Lato"/>
            </a:endParaRPr>
          </a:p>
        </p:txBody>
      </p:sp>
      <p:sp>
        <p:nvSpPr>
          <p:cNvPr id="358" name="Google Shape;358;p38"/>
          <p:cNvSpPr txBox="1"/>
          <p:nvPr/>
        </p:nvSpPr>
        <p:spPr>
          <a:xfrm>
            <a:off x="527275" y="3559400"/>
            <a:ext cx="79458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2"/>
                </a:solidFill>
                <a:latin typeface="Lato"/>
                <a:ea typeface="Lato"/>
                <a:cs typeface="Lato"/>
                <a:sym typeface="Lato"/>
              </a:rPr>
              <a:t>The link to our budget share tracker is: </a:t>
            </a:r>
            <a:r>
              <a:rPr lang="en" sz="1300" u="sng">
                <a:solidFill>
                  <a:srgbClr val="0563C1"/>
                </a:solidFill>
                <a:latin typeface="Lato"/>
                <a:ea typeface="Lato"/>
                <a:cs typeface="Lato"/>
                <a:sym typeface="Lato"/>
                <a:hlinkClick r:id="rId3">
                  <a:extLst>
                    <a:ext uri="{A12FA001-AC4F-418D-AE19-62706E023703}">
                      <ahyp:hlinkClr xmlns:ahyp="http://schemas.microsoft.com/office/drawing/2018/hyperlinkcolor" val="tx"/>
                    </a:ext>
                  </a:extLst>
                </a:hlinkClick>
              </a:rPr>
              <a:t>https://csapps.norfolk.gov.uk/BudgetShare/default.aspx</a:t>
            </a:r>
            <a:r>
              <a:rPr lang="en" sz="1800">
                <a:solidFill>
                  <a:schemeClr val="dk2"/>
                </a:solidFill>
                <a:latin typeface="Lato"/>
                <a:ea typeface="Lato"/>
                <a:cs typeface="Lato"/>
                <a:sym typeface="Lato"/>
              </a:rPr>
              <a:t> </a:t>
            </a:r>
            <a:endParaRPr sz="1800">
              <a:solidFill>
                <a:schemeClr val="dk2"/>
              </a:solidFill>
              <a:latin typeface="Lato"/>
              <a:ea typeface="Lato"/>
              <a:cs typeface="Lato"/>
              <a:sym typeface="Lato"/>
            </a:endParaRPr>
          </a:p>
        </p:txBody>
      </p:sp>
      <p:sp>
        <p:nvSpPr>
          <p:cNvPr id="360" name="Google Shape;360;p38"/>
          <p:cNvSpPr txBox="1"/>
          <p:nvPr/>
        </p:nvSpPr>
        <p:spPr>
          <a:xfrm>
            <a:off x="215150" y="4021100"/>
            <a:ext cx="8837400" cy="9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2"/>
                </a:solidFill>
                <a:latin typeface="Lato"/>
                <a:ea typeface="Lato"/>
                <a:cs typeface="Lato"/>
                <a:sym typeface="Lato"/>
              </a:rPr>
              <a:t>Our funding goes towards items such as additional resources and equipment (coloured text books, wobble cushions, ear defenders, lap pads, etc.), support from external agencies (Educational Psychologists, SEMH Team, Benjamin Foundation, Specialist Learning Support Teachers, etc.) as well as staff to provide additional, targeted support and interventions, etc.</a:t>
            </a:r>
            <a:endParaRPr dirty="0">
              <a:solidFill>
                <a:schemeClr val="dk2"/>
              </a:solidFill>
              <a:latin typeface="Lato"/>
              <a:ea typeface="Lato"/>
              <a:cs typeface="Lato"/>
              <a:sym typeface="Lato"/>
            </a:endParaRPr>
          </a:p>
        </p:txBody>
      </p:sp>
      <p:graphicFrame>
        <p:nvGraphicFramePr>
          <p:cNvPr id="3" name="Table 3">
            <a:extLst>
              <a:ext uri="{FF2B5EF4-FFF2-40B4-BE49-F238E27FC236}">
                <a16:creationId xmlns:a16="http://schemas.microsoft.com/office/drawing/2014/main" id="{435A2A52-2D50-481B-B1E9-832E1E730988}"/>
              </a:ext>
            </a:extLst>
          </p:cNvPr>
          <p:cNvGraphicFramePr>
            <a:graphicFrameLocks noGrp="1"/>
          </p:cNvGraphicFramePr>
          <p:nvPr>
            <p:extLst>
              <p:ext uri="{D42A27DB-BD31-4B8C-83A1-F6EECF244321}">
                <p14:modId xmlns:p14="http://schemas.microsoft.com/office/powerpoint/2010/main" val="2992257452"/>
              </p:ext>
            </p:extLst>
          </p:nvPr>
        </p:nvGraphicFramePr>
        <p:xfrm>
          <a:off x="1002453" y="1756410"/>
          <a:ext cx="6929120" cy="1630680"/>
        </p:xfrm>
        <a:graphic>
          <a:graphicData uri="http://schemas.openxmlformats.org/drawingml/2006/table">
            <a:tbl>
              <a:tblPr firstRow="1" bandRow="1">
                <a:tableStyleId>{3C2FFA5D-87B4-456A-9821-1D502468CF0F}</a:tableStyleId>
              </a:tblPr>
              <a:tblGrid>
                <a:gridCol w="1385824">
                  <a:extLst>
                    <a:ext uri="{9D8B030D-6E8A-4147-A177-3AD203B41FA5}">
                      <a16:colId xmlns:a16="http://schemas.microsoft.com/office/drawing/2014/main" val="3628271237"/>
                    </a:ext>
                  </a:extLst>
                </a:gridCol>
                <a:gridCol w="1385824">
                  <a:extLst>
                    <a:ext uri="{9D8B030D-6E8A-4147-A177-3AD203B41FA5}">
                      <a16:colId xmlns:a16="http://schemas.microsoft.com/office/drawing/2014/main" val="1714242479"/>
                    </a:ext>
                  </a:extLst>
                </a:gridCol>
                <a:gridCol w="1385824">
                  <a:extLst>
                    <a:ext uri="{9D8B030D-6E8A-4147-A177-3AD203B41FA5}">
                      <a16:colId xmlns:a16="http://schemas.microsoft.com/office/drawing/2014/main" val="2173140341"/>
                    </a:ext>
                  </a:extLst>
                </a:gridCol>
                <a:gridCol w="1385824">
                  <a:extLst>
                    <a:ext uri="{9D8B030D-6E8A-4147-A177-3AD203B41FA5}">
                      <a16:colId xmlns:a16="http://schemas.microsoft.com/office/drawing/2014/main" val="1605701323"/>
                    </a:ext>
                  </a:extLst>
                </a:gridCol>
                <a:gridCol w="1385824">
                  <a:extLst>
                    <a:ext uri="{9D8B030D-6E8A-4147-A177-3AD203B41FA5}">
                      <a16:colId xmlns:a16="http://schemas.microsoft.com/office/drawing/2014/main" val="1488049511"/>
                    </a:ext>
                  </a:extLst>
                </a:gridCol>
              </a:tblGrid>
              <a:tr h="370840">
                <a:tc>
                  <a:txBody>
                    <a:bodyPr/>
                    <a:lstStyle/>
                    <a:p>
                      <a:r>
                        <a:rPr lang="en-GB" dirty="0"/>
                        <a:t>Year</a:t>
                      </a:r>
                    </a:p>
                  </a:txBody>
                  <a:tcPr/>
                </a:tc>
                <a:tc>
                  <a:txBody>
                    <a:bodyPr/>
                    <a:lstStyle/>
                    <a:p>
                      <a:r>
                        <a:rPr lang="en-GB" dirty="0"/>
                        <a:t>West Walton </a:t>
                      </a:r>
                    </a:p>
                  </a:txBody>
                  <a:tcPr/>
                </a:tc>
                <a:tc>
                  <a:txBody>
                    <a:bodyPr/>
                    <a:lstStyle/>
                    <a:p>
                      <a:r>
                        <a:rPr lang="en-GB" dirty="0"/>
                        <a:t>Terrington St John</a:t>
                      </a:r>
                    </a:p>
                  </a:txBody>
                  <a:tcPr/>
                </a:tc>
                <a:tc>
                  <a:txBody>
                    <a:bodyPr/>
                    <a:lstStyle/>
                    <a:p>
                      <a:r>
                        <a:rPr lang="en-GB" dirty="0"/>
                        <a:t>Tilney St Lawrence</a:t>
                      </a:r>
                    </a:p>
                  </a:txBody>
                  <a:tcPr/>
                </a:tc>
                <a:tc>
                  <a:txBody>
                    <a:bodyPr/>
                    <a:lstStyle/>
                    <a:p>
                      <a:r>
                        <a:rPr lang="en-GB" dirty="0"/>
                        <a:t>Walpole Highway</a:t>
                      </a:r>
                    </a:p>
                  </a:txBody>
                  <a:tcPr/>
                </a:tc>
                <a:extLst>
                  <a:ext uri="{0D108BD9-81ED-4DB2-BD59-A6C34878D82A}">
                    <a16:rowId xmlns:a16="http://schemas.microsoft.com/office/drawing/2014/main" val="2437539681"/>
                  </a:ext>
                </a:extLst>
              </a:tr>
              <a:tr h="370840">
                <a:tc>
                  <a:txBody>
                    <a:bodyPr/>
                    <a:lstStyle/>
                    <a:p>
                      <a:r>
                        <a:rPr lang="en-GB" dirty="0">
                          <a:solidFill>
                            <a:schemeClr val="bg2"/>
                          </a:solidFill>
                        </a:rPr>
                        <a:t>2023/24</a:t>
                      </a:r>
                    </a:p>
                  </a:txBody>
                  <a:tcPr/>
                </a:tc>
                <a:tc>
                  <a:txBody>
                    <a:bodyPr/>
                    <a:lstStyle/>
                    <a:p>
                      <a:r>
                        <a:rPr lang="en-GB" dirty="0">
                          <a:solidFill>
                            <a:schemeClr val="bg2"/>
                          </a:solidFill>
                        </a:rPr>
                        <a:t>£119,713</a:t>
                      </a:r>
                    </a:p>
                  </a:txBody>
                  <a:tcPr/>
                </a:tc>
                <a:tc>
                  <a:txBody>
                    <a:bodyPr/>
                    <a:lstStyle/>
                    <a:p>
                      <a:r>
                        <a:rPr lang="en-GB" dirty="0">
                          <a:solidFill>
                            <a:schemeClr val="bg2"/>
                          </a:solidFill>
                        </a:rPr>
                        <a:t>£73,950</a:t>
                      </a:r>
                    </a:p>
                  </a:txBody>
                  <a:tcPr/>
                </a:tc>
                <a:tc>
                  <a:txBody>
                    <a:bodyPr/>
                    <a:lstStyle/>
                    <a:p>
                      <a:r>
                        <a:rPr lang="en-GB" dirty="0">
                          <a:solidFill>
                            <a:schemeClr val="bg2"/>
                          </a:solidFill>
                        </a:rPr>
                        <a:t>£42,296</a:t>
                      </a:r>
                    </a:p>
                  </a:txBody>
                  <a:tcPr/>
                </a:tc>
                <a:tc>
                  <a:txBody>
                    <a:bodyPr/>
                    <a:lstStyle/>
                    <a:p>
                      <a:r>
                        <a:rPr lang="en-GB" dirty="0">
                          <a:solidFill>
                            <a:schemeClr val="bg2"/>
                          </a:solidFill>
                        </a:rPr>
                        <a:t>£45,392</a:t>
                      </a:r>
                    </a:p>
                  </a:txBody>
                  <a:tcPr/>
                </a:tc>
                <a:extLst>
                  <a:ext uri="{0D108BD9-81ED-4DB2-BD59-A6C34878D82A}">
                    <a16:rowId xmlns:a16="http://schemas.microsoft.com/office/drawing/2014/main" val="1666252830"/>
                  </a:ext>
                </a:extLst>
              </a:tr>
              <a:tr h="370840">
                <a:tc>
                  <a:txBody>
                    <a:bodyPr/>
                    <a:lstStyle/>
                    <a:p>
                      <a:r>
                        <a:rPr lang="en-GB" dirty="0">
                          <a:solidFill>
                            <a:schemeClr val="bg2"/>
                          </a:solidFill>
                        </a:rPr>
                        <a:t>2024/25</a:t>
                      </a:r>
                    </a:p>
                  </a:txBody>
                  <a:tcPr/>
                </a:tc>
                <a:tc>
                  <a:txBody>
                    <a:bodyPr/>
                    <a:lstStyle/>
                    <a:p>
                      <a:r>
                        <a:rPr lang="en-GB" dirty="0">
                          <a:solidFill>
                            <a:schemeClr val="bg2"/>
                          </a:solidFill>
                        </a:rPr>
                        <a:t>£138,914</a:t>
                      </a:r>
                    </a:p>
                  </a:txBody>
                  <a:tcPr/>
                </a:tc>
                <a:tc>
                  <a:txBody>
                    <a:bodyPr/>
                    <a:lstStyle/>
                    <a:p>
                      <a:r>
                        <a:rPr lang="en-GB" dirty="0">
                          <a:solidFill>
                            <a:schemeClr val="bg2"/>
                          </a:solidFill>
                        </a:rPr>
                        <a:t>£57,119</a:t>
                      </a:r>
                    </a:p>
                  </a:txBody>
                  <a:tcPr/>
                </a:tc>
                <a:tc>
                  <a:txBody>
                    <a:bodyPr/>
                    <a:lstStyle/>
                    <a:p>
                      <a:r>
                        <a:rPr lang="en-GB" dirty="0">
                          <a:solidFill>
                            <a:schemeClr val="bg2"/>
                          </a:solidFill>
                        </a:rPr>
                        <a:t>£69,840</a:t>
                      </a:r>
                    </a:p>
                  </a:txBody>
                  <a:tcPr/>
                </a:tc>
                <a:tc>
                  <a:txBody>
                    <a:bodyPr/>
                    <a:lstStyle/>
                    <a:p>
                      <a:r>
                        <a:rPr lang="en-GB" dirty="0">
                          <a:solidFill>
                            <a:schemeClr val="bg2"/>
                          </a:solidFill>
                        </a:rPr>
                        <a:t>£53,533</a:t>
                      </a:r>
                    </a:p>
                  </a:txBody>
                  <a:tcPr/>
                </a:tc>
                <a:extLst>
                  <a:ext uri="{0D108BD9-81ED-4DB2-BD59-A6C34878D82A}">
                    <a16:rowId xmlns:a16="http://schemas.microsoft.com/office/drawing/2014/main" val="1095461553"/>
                  </a:ext>
                </a:extLst>
              </a:tr>
              <a:tr h="370840">
                <a:tc>
                  <a:txBody>
                    <a:bodyPr/>
                    <a:lstStyle/>
                    <a:p>
                      <a:r>
                        <a:rPr lang="en-GB" dirty="0">
                          <a:solidFill>
                            <a:schemeClr val="bg2"/>
                          </a:solidFill>
                        </a:rPr>
                        <a:t>2025/26</a:t>
                      </a:r>
                    </a:p>
                  </a:txBody>
                  <a:tcPr/>
                </a:tc>
                <a:tc>
                  <a:txBody>
                    <a:bodyPr/>
                    <a:lstStyle/>
                    <a:p>
                      <a:r>
                        <a:rPr lang="en-GB" dirty="0">
                          <a:solidFill>
                            <a:schemeClr val="bg2"/>
                          </a:solidFill>
                        </a:rPr>
                        <a:t>£176,077</a:t>
                      </a:r>
                    </a:p>
                  </a:txBody>
                  <a:tcPr/>
                </a:tc>
                <a:tc>
                  <a:txBody>
                    <a:bodyPr/>
                    <a:lstStyle/>
                    <a:p>
                      <a:r>
                        <a:rPr lang="en-GB" dirty="0">
                          <a:solidFill>
                            <a:schemeClr val="bg2"/>
                          </a:solidFill>
                        </a:rPr>
                        <a:t>£63,117</a:t>
                      </a:r>
                    </a:p>
                  </a:txBody>
                  <a:tcPr/>
                </a:tc>
                <a:tc>
                  <a:txBody>
                    <a:bodyPr/>
                    <a:lstStyle/>
                    <a:p>
                      <a:r>
                        <a:rPr lang="en-GB" dirty="0">
                          <a:solidFill>
                            <a:schemeClr val="bg2"/>
                          </a:solidFill>
                        </a:rPr>
                        <a:t>£77,607</a:t>
                      </a:r>
                    </a:p>
                  </a:txBody>
                  <a:tcPr/>
                </a:tc>
                <a:tc>
                  <a:txBody>
                    <a:bodyPr/>
                    <a:lstStyle/>
                    <a:p>
                      <a:r>
                        <a:rPr lang="en-GB" dirty="0">
                          <a:solidFill>
                            <a:schemeClr val="bg2"/>
                          </a:solidFill>
                        </a:rPr>
                        <a:t>£53,780</a:t>
                      </a:r>
                    </a:p>
                  </a:txBody>
                  <a:tcPr/>
                </a:tc>
                <a:extLst>
                  <a:ext uri="{0D108BD9-81ED-4DB2-BD59-A6C34878D82A}">
                    <a16:rowId xmlns:a16="http://schemas.microsoft.com/office/drawing/2014/main" val="3228473203"/>
                  </a:ext>
                </a:extLst>
              </a:tr>
            </a:tbl>
          </a:graphicData>
        </a:graphic>
      </p:graphicFrame>
      <p:pic>
        <p:nvPicPr>
          <p:cNvPr id="10" name="Google Shape;324;p37">
            <a:extLst>
              <a:ext uri="{FF2B5EF4-FFF2-40B4-BE49-F238E27FC236}">
                <a16:creationId xmlns:a16="http://schemas.microsoft.com/office/drawing/2014/main" id="{D4290097-97C6-4B5C-BB21-70463E074732}"/>
              </a:ext>
            </a:extLst>
          </p:cNvPr>
          <p:cNvPicPr preferRelativeResize="0"/>
          <p:nvPr/>
        </p:nvPicPr>
        <p:blipFill>
          <a:blip r:embed="rId4"/>
          <a:srcRect/>
          <a:stretch/>
        </p:blipFill>
        <p:spPr>
          <a:xfrm>
            <a:off x="273899" y="173606"/>
            <a:ext cx="864750" cy="66838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64"/>
        <p:cNvGrpSpPr/>
        <p:nvPr/>
      </p:nvGrpSpPr>
      <p:grpSpPr>
        <a:xfrm>
          <a:off x="0" y="0"/>
          <a:ext cx="0" cy="0"/>
          <a:chOff x="0" y="0"/>
          <a:chExt cx="0" cy="0"/>
        </a:xfrm>
      </p:grpSpPr>
      <p:sp>
        <p:nvSpPr>
          <p:cNvPr id="365" name="Google Shape;365;p39"/>
          <p:cNvSpPr txBox="1"/>
          <p:nvPr/>
        </p:nvSpPr>
        <p:spPr>
          <a:xfrm>
            <a:off x="1299300" y="239200"/>
            <a:ext cx="7570800" cy="42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Additional Funding</a:t>
            </a:r>
            <a:endParaRPr sz="2600" b="1">
              <a:solidFill>
                <a:schemeClr val="dk2"/>
              </a:solidFill>
              <a:latin typeface="Raleway"/>
              <a:ea typeface="Raleway"/>
              <a:cs typeface="Raleway"/>
              <a:sym typeface="Raleway"/>
            </a:endParaRPr>
          </a:p>
        </p:txBody>
      </p:sp>
      <p:sp>
        <p:nvSpPr>
          <p:cNvPr id="366" name="Google Shape;366;p39"/>
          <p:cNvSpPr txBox="1"/>
          <p:nvPr/>
        </p:nvSpPr>
        <p:spPr>
          <a:xfrm>
            <a:off x="334775" y="1134850"/>
            <a:ext cx="8535300" cy="4008600"/>
          </a:xfrm>
          <a:prstGeom prst="rect">
            <a:avLst/>
          </a:prstGeom>
          <a:noFill/>
          <a:ln>
            <a:noFill/>
          </a:ln>
        </p:spPr>
        <p:txBody>
          <a:bodyPr spcFirstLastPara="1" wrap="square" lIns="91425" tIns="91425" rIns="91425" bIns="91425" anchor="t" anchorCtr="0">
            <a:noAutofit/>
          </a:bodyPr>
          <a:lstStyle/>
          <a:p>
            <a:pPr marL="0" lvl="0" indent="0" algn="just" rtl="0">
              <a:lnSpc>
                <a:spcPct val="90000"/>
              </a:lnSpc>
              <a:spcBef>
                <a:spcPts val="800"/>
              </a:spcBef>
              <a:spcAft>
                <a:spcPts val="0"/>
              </a:spcAft>
              <a:buClr>
                <a:schemeClr val="dk2"/>
              </a:buClr>
              <a:buSzPts val="1700"/>
              <a:buFont typeface="Arial"/>
              <a:buNone/>
            </a:pPr>
            <a:r>
              <a:rPr lang="en" sz="1500">
                <a:solidFill>
                  <a:schemeClr val="dk2"/>
                </a:solidFill>
                <a:latin typeface="Lato"/>
                <a:ea typeface="Lato"/>
                <a:cs typeface="Lato"/>
                <a:sym typeface="Lato"/>
              </a:rPr>
              <a:t>A new incentive from the Local Authority has been implemented, so that we are able to identify the highest needs of our SEND children and request additional funding. This is done via ‘Identification of needs descriptors in educational settings (INDES)’.</a:t>
            </a:r>
            <a:endParaRPr sz="1500">
              <a:solidFill>
                <a:schemeClr val="dk2"/>
              </a:solidFill>
              <a:latin typeface="Lato"/>
              <a:ea typeface="Lato"/>
              <a:cs typeface="Lato"/>
              <a:sym typeface="Lato"/>
            </a:endParaRPr>
          </a:p>
          <a:p>
            <a:pPr marL="0" lvl="0" indent="0" algn="just" rtl="0">
              <a:lnSpc>
                <a:spcPct val="90000"/>
              </a:lnSpc>
              <a:spcBef>
                <a:spcPts val="800"/>
              </a:spcBef>
              <a:spcAft>
                <a:spcPts val="0"/>
              </a:spcAft>
              <a:buClr>
                <a:schemeClr val="dk2"/>
              </a:buClr>
              <a:buSzPts val="1700"/>
              <a:buFont typeface="Arial"/>
              <a:buNone/>
            </a:pPr>
            <a:r>
              <a:rPr lang="en" sz="1500">
                <a:solidFill>
                  <a:schemeClr val="dk2"/>
                </a:solidFill>
                <a:latin typeface="Lato"/>
                <a:ea typeface="Lato"/>
                <a:cs typeface="Lato"/>
                <a:sym typeface="Lato"/>
              </a:rPr>
              <a:t>INDES are a framework of standardised terms, co-produced and facilitated by the Inclusion and SEND team, breaking down the broad areas of SEND into seven specific sections which describe need:</a:t>
            </a:r>
            <a:endParaRPr sz="1500">
              <a:solidFill>
                <a:schemeClr val="dk2"/>
              </a:solidFill>
              <a:latin typeface="Lato"/>
              <a:ea typeface="Lato"/>
              <a:cs typeface="Lato"/>
              <a:sym typeface="Lato"/>
            </a:endParaRPr>
          </a:p>
          <a:p>
            <a:pPr marL="457200" lvl="0" indent="-298450" algn="just" rtl="0">
              <a:lnSpc>
                <a:spcPct val="90000"/>
              </a:lnSpc>
              <a:spcBef>
                <a:spcPts val="800"/>
              </a:spcBef>
              <a:spcAft>
                <a:spcPts val="0"/>
              </a:spcAft>
              <a:buClr>
                <a:schemeClr val="dk2"/>
              </a:buClr>
              <a:buSzPts val="1100"/>
              <a:buFont typeface="Lato"/>
              <a:buChar char="➔"/>
            </a:pPr>
            <a:r>
              <a:rPr lang="en" sz="1500">
                <a:solidFill>
                  <a:schemeClr val="dk2"/>
                </a:solidFill>
                <a:latin typeface="Lato"/>
                <a:ea typeface="Lato"/>
                <a:cs typeface="Lato"/>
                <a:sym typeface="Lato"/>
              </a:rPr>
              <a:t>Physical disability (including physical and neurological impairment, medical, independence and sensory)</a:t>
            </a:r>
            <a:endParaRPr sz="1500">
              <a:solidFill>
                <a:schemeClr val="dk2"/>
              </a:solidFill>
              <a:latin typeface="Lato"/>
              <a:ea typeface="Lato"/>
              <a:cs typeface="Lato"/>
              <a:sym typeface="Lato"/>
            </a:endParaRPr>
          </a:p>
          <a:p>
            <a:pPr marL="457200" lvl="0" indent="-298450" algn="just" rtl="0">
              <a:lnSpc>
                <a:spcPct val="90000"/>
              </a:lnSpc>
              <a:spcBef>
                <a:spcPts val="0"/>
              </a:spcBef>
              <a:spcAft>
                <a:spcPts val="0"/>
              </a:spcAft>
              <a:buClr>
                <a:schemeClr val="dk2"/>
              </a:buClr>
              <a:buSzPts val="1100"/>
              <a:buFont typeface="Lato"/>
              <a:buChar char="➔"/>
            </a:pPr>
            <a:r>
              <a:rPr lang="en" sz="1500">
                <a:solidFill>
                  <a:schemeClr val="dk2"/>
                </a:solidFill>
                <a:latin typeface="Lato"/>
                <a:ea typeface="Lato"/>
                <a:cs typeface="Lato"/>
                <a:sym typeface="Lato"/>
              </a:rPr>
              <a:t>Deafness</a:t>
            </a:r>
            <a:endParaRPr sz="1500">
              <a:solidFill>
                <a:schemeClr val="dk2"/>
              </a:solidFill>
              <a:latin typeface="Lato"/>
              <a:ea typeface="Lato"/>
              <a:cs typeface="Lato"/>
              <a:sym typeface="Lato"/>
            </a:endParaRPr>
          </a:p>
          <a:p>
            <a:pPr marL="457200" lvl="0" indent="-298450" algn="just" rtl="0">
              <a:lnSpc>
                <a:spcPct val="90000"/>
              </a:lnSpc>
              <a:spcBef>
                <a:spcPts val="0"/>
              </a:spcBef>
              <a:spcAft>
                <a:spcPts val="0"/>
              </a:spcAft>
              <a:buClr>
                <a:schemeClr val="dk2"/>
              </a:buClr>
              <a:buSzPts val="1100"/>
              <a:buFont typeface="Lato"/>
              <a:buChar char="➔"/>
            </a:pPr>
            <a:r>
              <a:rPr lang="en" sz="1500">
                <a:solidFill>
                  <a:schemeClr val="dk2"/>
                </a:solidFill>
                <a:latin typeface="Lato"/>
                <a:ea typeface="Lato"/>
                <a:cs typeface="Lato"/>
                <a:sym typeface="Lato"/>
              </a:rPr>
              <a:t>Visual impairment</a:t>
            </a:r>
            <a:endParaRPr sz="1500">
              <a:solidFill>
                <a:schemeClr val="dk2"/>
              </a:solidFill>
              <a:latin typeface="Lato"/>
              <a:ea typeface="Lato"/>
              <a:cs typeface="Lato"/>
              <a:sym typeface="Lato"/>
            </a:endParaRPr>
          </a:p>
          <a:p>
            <a:pPr marL="457200" lvl="0" indent="-298450" algn="just" rtl="0">
              <a:lnSpc>
                <a:spcPct val="90000"/>
              </a:lnSpc>
              <a:spcBef>
                <a:spcPts val="0"/>
              </a:spcBef>
              <a:spcAft>
                <a:spcPts val="0"/>
              </a:spcAft>
              <a:buClr>
                <a:schemeClr val="dk2"/>
              </a:buClr>
              <a:buSzPts val="1100"/>
              <a:buFont typeface="Lato"/>
              <a:buChar char="➔"/>
            </a:pPr>
            <a:r>
              <a:rPr lang="en" sz="1500">
                <a:solidFill>
                  <a:schemeClr val="dk2"/>
                </a:solidFill>
                <a:latin typeface="Lato"/>
                <a:ea typeface="Lato"/>
                <a:cs typeface="Lato"/>
                <a:sym typeface="Lato"/>
              </a:rPr>
              <a:t>Speech and language</a:t>
            </a:r>
            <a:endParaRPr sz="1500">
              <a:solidFill>
                <a:schemeClr val="dk2"/>
              </a:solidFill>
              <a:latin typeface="Lato"/>
              <a:ea typeface="Lato"/>
              <a:cs typeface="Lato"/>
              <a:sym typeface="Lato"/>
            </a:endParaRPr>
          </a:p>
          <a:p>
            <a:pPr marL="457200" lvl="0" indent="-298450" algn="just" rtl="0">
              <a:lnSpc>
                <a:spcPct val="90000"/>
              </a:lnSpc>
              <a:spcBef>
                <a:spcPts val="0"/>
              </a:spcBef>
              <a:spcAft>
                <a:spcPts val="0"/>
              </a:spcAft>
              <a:buClr>
                <a:schemeClr val="dk2"/>
              </a:buClr>
              <a:buSzPts val="1100"/>
              <a:buFont typeface="Lato"/>
              <a:buChar char="➔"/>
            </a:pPr>
            <a:r>
              <a:rPr lang="en" sz="1500">
                <a:solidFill>
                  <a:schemeClr val="dk2"/>
                </a:solidFill>
                <a:latin typeface="Lato"/>
                <a:ea typeface="Lato"/>
                <a:cs typeface="Lato"/>
                <a:sym typeface="Lato"/>
              </a:rPr>
              <a:t>Social communication and interaction</a:t>
            </a:r>
            <a:endParaRPr sz="1500">
              <a:solidFill>
                <a:schemeClr val="dk2"/>
              </a:solidFill>
              <a:latin typeface="Lato"/>
              <a:ea typeface="Lato"/>
              <a:cs typeface="Lato"/>
              <a:sym typeface="Lato"/>
            </a:endParaRPr>
          </a:p>
          <a:p>
            <a:pPr marL="457200" lvl="0" indent="-298450" algn="just" rtl="0">
              <a:lnSpc>
                <a:spcPct val="90000"/>
              </a:lnSpc>
              <a:spcBef>
                <a:spcPts val="0"/>
              </a:spcBef>
              <a:spcAft>
                <a:spcPts val="0"/>
              </a:spcAft>
              <a:buClr>
                <a:schemeClr val="dk2"/>
              </a:buClr>
              <a:buSzPts val="1100"/>
              <a:buFont typeface="Lato"/>
              <a:buChar char="➔"/>
            </a:pPr>
            <a:r>
              <a:rPr lang="en" sz="1500">
                <a:solidFill>
                  <a:schemeClr val="dk2"/>
                </a:solidFill>
                <a:latin typeface="Lato"/>
                <a:ea typeface="Lato"/>
                <a:cs typeface="Lato"/>
                <a:sym typeface="Lato"/>
              </a:rPr>
              <a:t>Social, emotional and mental health</a:t>
            </a:r>
            <a:endParaRPr sz="1500">
              <a:solidFill>
                <a:schemeClr val="dk2"/>
              </a:solidFill>
              <a:latin typeface="Lato"/>
              <a:ea typeface="Lato"/>
              <a:cs typeface="Lato"/>
              <a:sym typeface="Lato"/>
            </a:endParaRPr>
          </a:p>
          <a:p>
            <a:pPr marL="457200" lvl="0" indent="-298450" algn="just" rtl="0">
              <a:lnSpc>
                <a:spcPct val="90000"/>
              </a:lnSpc>
              <a:spcBef>
                <a:spcPts val="0"/>
              </a:spcBef>
              <a:spcAft>
                <a:spcPts val="0"/>
              </a:spcAft>
              <a:buClr>
                <a:schemeClr val="dk2"/>
              </a:buClr>
              <a:buSzPts val="1100"/>
              <a:buFont typeface="Lato"/>
              <a:buChar char="➔"/>
            </a:pPr>
            <a:r>
              <a:rPr lang="en" sz="1500">
                <a:solidFill>
                  <a:schemeClr val="dk2"/>
                </a:solidFill>
                <a:latin typeface="Lato"/>
                <a:ea typeface="Lato"/>
                <a:cs typeface="Lato"/>
                <a:sym typeface="Lato"/>
              </a:rPr>
              <a:t>Learning and cognition difficulties (including behaviour for learning)</a:t>
            </a:r>
            <a:endParaRPr sz="1500">
              <a:solidFill>
                <a:schemeClr val="dk2"/>
              </a:solidFill>
              <a:latin typeface="Lato"/>
              <a:ea typeface="Lato"/>
              <a:cs typeface="Lato"/>
              <a:sym typeface="Lato"/>
            </a:endParaRPr>
          </a:p>
          <a:p>
            <a:pPr marL="0" lvl="0" indent="0" algn="just" rtl="0">
              <a:lnSpc>
                <a:spcPct val="90000"/>
              </a:lnSpc>
              <a:spcBef>
                <a:spcPts val="800"/>
              </a:spcBef>
              <a:spcAft>
                <a:spcPts val="0"/>
              </a:spcAft>
              <a:buClr>
                <a:schemeClr val="dk2"/>
              </a:buClr>
              <a:buSzPts val="1700"/>
              <a:buFont typeface="Arial"/>
              <a:buNone/>
            </a:pPr>
            <a:r>
              <a:rPr lang="en" sz="1500">
                <a:solidFill>
                  <a:schemeClr val="dk2"/>
                </a:solidFill>
                <a:latin typeface="Lato"/>
                <a:ea typeface="Lato"/>
                <a:cs typeface="Lato"/>
                <a:sym typeface="Lato"/>
              </a:rPr>
              <a:t>The INDES must link in detail to the current provision provided to secure some funding. This funding is not extensive and not always successful  but does allow us to make further reasonable adjustments.</a:t>
            </a:r>
            <a:endParaRPr sz="120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sz="1700" b="1">
              <a:solidFill>
                <a:schemeClr val="dk1"/>
              </a:solidFill>
              <a:latin typeface="Lato"/>
              <a:ea typeface="Lato"/>
              <a:cs typeface="Lato"/>
              <a:sym typeface="Lato"/>
            </a:endParaRPr>
          </a:p>
        </p:txBody>
      </p:sp>
      <p:cxnSp>
        <p:nvCxnSpPr>
          <p:cNvPr id="367" name="Google Shape;367;p39"/>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368" name="Google Shape;368;p39"/>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72"/>
        <p:cNvGrpSpPr/>
        <p:nvPr/>
      </p:nvGrpSpPr>
      <p:grpSpPr>
        <a:xfrm>
          <a:off x="0" y="0"/>
          <a:ext cx="0" cy="0"/>
          <a:chOff x="0" y="0"/>
          <a:chExt cx="0" cy="0"/>
        </a:xfrm>
      </p:grpSpPr>
      <p:sp>
        <p:nvSpPr>
          <p:cNvPr id="373" name="Google Shape;373;p40"/>
          <p:cNvSpPr txBox="1"/>
          <p:nvPr/>
        </p:nvSpPr>
        <p:spPr>
          <a:xfrm>
            <a:off x="1299300" y="239200"/>
            <a:ext cx="7570800" cy="42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Additional Support for Learning</a:t>
            </a:r>
            <a:endParaRPr sz="2600" b="1">
              <a:solidFill>
                <a:schemeClr val="dk2"/>
              </a:solidFill>
              <a:latin typeface="Raleway"/>
              <a:ea typeface="Raleway"/>
              <a:cs typeface="Raleway"/>
              <a:sym typeface="Raleway"/>
            </a:endParaRPr>
          </a:p>
        </p:txBody>
      </p:sp>
      <p:sp>
        <p:nvSpPr>
          <p:cNvPr id="374" name="Google Shape;374;p40"/>
          <p:cNvSpPr txBox="1"/>
          <p:nvPr/>
        </p:nvSpPr>
        <p:spPr>
          <a:xfrm>
            <a:off x="398100" y="1286700"/>
            <a:ext cx="8347800" cy="3856800"/>
          </a:xfrm>
          <a:prstGeom prst="rect">
            <a:avLst/>
          </a:prstGeom>
          <a:noFill/>
          <a:ln>
            <a:noFill/>
          </a:ln>
        </p:spPr>
        <p:txBody>
          <a:bodyPr spcFirstLastPara="1" wrap="square" lIns="91425" tIns="91425" rIns="91425" bIns="91425" anchor="t" anchorCtr="0">
            <a:noAutofit/>
          </a:bodyPr>
          <a:lstStyle/>
          <a:p>
            <a:pPr marL="0" lvl="0" indent="0" algn="just" rtl="0">
              <a:lnSpc>
                <a:spcPct val="90000"/>
              </a:lnSpc>
              <a:spcBef>
                <a:spcPts val="800"/>
              </a:spcBef>
              <a:spcAft>
                <a:spcPts val="0"/>
              </a:spcAft>
              <a:buNone/>
            </a:pPr>
            <a:r>
              <a:rPr lang="en" sz="1500">
                <a:solidFill>
                  <a:schemeClr val="dk2"/>
                </a:solidFill>
                <a:latin typeface="Lato"/>
                <a:ea typeface="Lato"/>
                <a:cs typeface="Lato"/>
                <a:sym typeface="Lato"/>
              </a:rPr>
              <a:t>Equipment/Resources for additional support:</a:t>
            </a:r>
            <a:endParaRPr sz="1500">
              <a:solidFill>
                <a:schemeClr val="dk2"/>
              </a:solidFill>
              <a:latin typeface="Lato"/>
              <a:ea typeface="Lato"/>
              <a:cs typeface="Lato"/>
              <a:sym typeface="Lato"/>
            </a:endParaRPr>
          </a:p>
          <a:p>
            <a:pPr marL="0" lvl="0" indent="0" algn="just" rtl="0">
              <a:lnSpc>
                <a:spcPct val="90000"/>
              </a:lnSpc>
              <a:spcBef>
                <a:spcPts val="800"/>
              </a:spcBef>
              <a:spcAft>
                <a:spcPts val="0"/>
              </a:spcAft>
              <a:buNone/>
            </a:pPr>
            <a:endParaRPr sz="1500">
              <a:solidFill>
                <a:schemeClr val="dk2"/>
              </a:solidFill>
              <a:latin typeface="Lato"/>
              <a:ea typeface="Lato"/>
              <a:cs typeface="Lato"/>
              <a:sym typeface="Lato"/>
            </a:endParaRPr>
          </a:p>
          <a:p>
            <a:pPr marL="457200" lvl="0" indent="-292100" algn="just" rtl="0">
              <a:lnSpc>
                <a:spcPct val="90000"/>
              </a:lnSpc>
              <a:spcBef>
                <a:spcPts val="800"/>
              </a:spcBef>
              <a:spcAft>
                <a:spcPts val="0"/>
              </a:spcAft>
              <a:buClr>
                <a:schemeClr val="dk2"/>
              </a:buClr>
              <a:buSzPts val="1000"/>
              <a:buFont typeface="Lato"/>
              <a:buChar char="➔"/>
            </a:pPr>
            <a:r>
              <a:rPr lang="en" sz="1500">
                <a:solidFill>
                  <a:schemeClr val="dk2"/>
                </a:solidFill>
                <a:latin typeface="Lato"/>
                <a:ea typeface="Lato"/>
                <a:cs typeface="Lato"/>
                <a:sym typeface="Lato"/>
              </a:rPr>
              <a:t>We use a range of individual or group programmes to assist learners according to their needs.</a:t>
            </a: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endParaRPr sz="1000">
              <a:solidFill>
                <a:schemeClr val="dk2"/>
              </a:solidFill>
              <a:latin typeface="Lato"/>
              <a:ea typeface="Lato"/>
              <a:cs typeface="Lato"/>
              <a:sym typeface="Lato"/>
            </a:endParaRPr>
          </a:p>
          <a:p>
            <a:pPr marL="457200" lvl="0" indent="-292100" algn="just" rtl="0">
              <a:lnSpc>
                <a:spcPct val="90000"/>
              </a:lnSpc>
              <a:spcBef>
                <a:spcPts val="800"/>
              </a:spcBef>
              <a:spcAft>
                <a:spcPts val="0"/>
              </a:spcAft>
              <a:buClr>
                <a:schemeClr val="dk2"/>
              </a:buClr>
              <a:buSzPts val="1000"/>
              <a:buFont typeface="Lato"/>
              <a:buChar char="➔"/>
            </a:pPr>
            <a:r>
              <a:rPr lang="en" sz="1500">
                <a:solidFill>
                  <a:schemeClr val="dk2"/>
                </a:solidFill>
                <a:latin typeface="Lato"/>
                <a:ea typeface="Lato"/>
                <a:cs typeface="Lato"/>
                <a:sym typeface="Lato"/>
              </a:rPr>
              <a:t>Any specific or physical requirements will be assessed individually and equipment will be provided, where possible, to meet those needs with the help of the Local Authority SEND services.</a:t>
            </a: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endParaRPr sz="1000">
              <a:solidFill>
                <a:schemeClr val="dk2"/>
              </a:solidFill>
              <a:latin typeface="Lato"/>
              <a:ea typeface="Lato"/>
              <a:cs typeface="Lato"/>
              <a:sym typeface="Lato"/>
            </a:endParaRPr>
          </a:p>
          <a:p>
            <a:pPr marL="457200" lvl="0" indent="-292100" algn="just" rtl="0">
              <a:lnSpc>
                <a:spcPct val="90000"/>
              </a:lnSpc>
              <a:spcBef>
                <a:spcPts val="800"/>
              </a:spcBef>
              <a:spcAft>
                <a:spcPts val="0"/>
              </a:spcAft>
              <a:buClr>
                <a:schemeClr val="dk2"/>
              </a:buClr>
              <a:buSzPts val="1000"/>
              <a:buFont typeface="Lato"/>
              <a:buChar char="➔"/>
            </a:pPr>
            <a:r>
              <a:rPr lang="en" sz="1500">
                <a:solidFill>
                  <a:schemeClr val="dk2"/>
                </a:solidFill>
                <a:latin typeface="Lato"/>
                <a:ea typeface="Lato"/>
                <a:cs typeface="Lato"/>
                <a:sym typeface="Lato"/>
              </a:rPr>
              <a:t>All learners should have the same opportunity to access extracurricular activities. The school offers a range of additional clubs and activities and is committed to making reasonable adjustments to ensure participation for all.</a:t>
            </a:r>
            <a:endParaRPr sz="120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sz="1700" b="1">
              <a:solidFill>
                <a:schemeClr val="dk1"/>
              </a:solidFill>
              <a:latin typeface="Lato"/>
              <a:ea typeface="Lato"/>
              <a:cs typeface="Lato"/>
              <a:sym typeface="Lato"/>
            </a:endParaRPr>
          </a:p>
        </p:txBody>
      </p:sp>
      <p:cxnSp>
        <p:nvCxnSpPr>
          <p:cNvPr id="375" name="Google Shape;375;p40"/>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376" name="Google Shape;376;p40"/>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80"/>
        <p:cNvGrpSpPr/>
        <p:nvPr/>
      </p:nvGrpSpPr>
      <p:grpSpPr>
        <a:xfrm>
          <a:off x="0" y="0"/>
          <a:ext cx="0" cy="0"/>
          <a:chOff x="0" y="0"/>
          <a:chExt cx="0" cy="0"/>
        </a:xfrm>
      </p:grpSpPr>
      <p:sp>
        <p:nvSpPr>
          <p:cNvPr id="381" name="Google Shape;381;p41"/>
          <p:cNvSpPr txBox="1"/>
          <p:nvPr/>
        </p:nvSpPr>
        <p:spPr>
          <a:xfrm>
            <a:off x="1299300" y="239200"/>
            <a:ext cx="7570800" cy="42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Evaluation of the Effectiveness of Provision</a:t>
            </a:r>
            <a:endParaRPr sz="2600" b="1">
              <a:solidFill>
                <a:schemeClr val="dk2"/>
              </a:solidFill>
              <a:latin typeface="Raleway"/>
              <a:ea typeface="Raleway"/>
              <a:cs typeface="Raleway"/>
              <a:sym typeface="Raleway"/>
            </a:endParaRPr>
          </a:p>
        </p:txBody>
      </p:sp>
      <p:sp>
        <p:nvSpPr>
          <p:cNvPr id="382" name="Google Shape;382;p41"/>
          <p:cNvSpPr txBox="1"/>
          <p:nvPr/>
        </p:nvSpPr>
        <p:spPr>
          <a:xfrm>
            <a:off x="398100" y="1286700"/>
            <a:ext cx="8347800" cy="3856800"/>
          </a:xfrm>
          <a:prstGeom prst="rect">
            <a:avLst/>
          </a:prstGeom>
          <a:noFill/>
          <a:ln>
            <a:noFill/>
          </a:ln>
        </p:spPr>
        <p:txBody>
          <a:bodyPr spcFirstLastPara="1" wrap="square" lIns="91425" tIns="91425" rIns="91425" bIns="91425" anchor="t" anchorCtr="0">
            <a:noAutofit/>
          </a:bodyPr>
          <a:lstStyle/>
          <a:p>
            <a:pPr marL="457200" lvl="0" indent="0" algn="just" rtl="0">
              <a:lnSpc>
                <a:spcPct val="90000"/>
              </a:lnSpc>
              <a:spcBef>
                <a:spcPts val="800"/>
              </a:spcBef>
              <a:spcAft>
                <a:spcPts val="0"/>
              </a:spcAft>
              <a:buNone/>
            </a:pPr>
            <a:r>
              <a:rPr lang="en" sz="1500">
                <a:solidFill>
                  <a:schemeClr val="dk2"/>
                </a:solidFill>
                <a:latin typeface="Lato"/>
                <a:ea typeface="Lato"/>
                <a:cs typeface="Lato"/>
                <a:sym typeface="Lato"/>
              </a:rPr>
              <a:t>There is clearly a challenge to allocate resources and interventions with respect to funding.</a:t>
            </a: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r>
              <a:rPr lang="en" sz="1500">
                <a:solidFill>
                  <a:schemeClr val="dk2"/>
                </a:solidFill>
                <a:latin typeface="Lato"/>
                <a:ea typeface="Lato"/>
                <a:cs typeface="Lato"/>
                <a:sym typeface="Lato"/>
              </a:rPr>
              <a:t>Regular Pupil Progress meetings with class Teachers and SLT highlight where children are making good progress and where they may also need additional support, actions are agreed and followed up.</a:t>
            </a: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r>
              <a:rPr lang="en" sz="1500">
                <a:solidFill>
                  <a:schemeClr val="dk2"/>
                </a:solidFill>
                <a:latin typeface="Lato"/>
                <a:ea typeface="Lato"/>
                <a:cs typeface="Lato"/>
                <a:sym typeface="Lato"/>
              </a:rPr>
              <a:t>In providing additional support for students, this will be provided from a perspective of evidence based scenario.</a:t>
            </a: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endParaRPr sz="1500">
              <a:solidFill>
                <a:schemeClr val="dk2"/>
              </a:solidFill>
              <a:latin typeface="Lato"/>
              <a:ea typeface="Lato"/>
              <a:cs typeface="Lato"/>
              <a:sym typeface="Lato"/>
            </a:endParaRPr>
          </a:p>
          <a:p>
            <a:pPr marL="457200" lvl="0" indent="0" algn="just" rtl="0">
              <a:lnSpc>
                <a:spcPct val="90000"/>
              </a:lnSpc>
              <a:spcBef>
                <a:spcPts val="800"/>
              </a:spcBef>
              <a:spcAft>
                <a:spcPts val="0"/>
              </a:spcAft>
              <a:buNone/>
            </a:pPr>
            <a:r>
              <a:rPr lang="en" sz="1500">
                <a:solidFill>
                  <a:schemeClr val="dk2"/>
                </a:solidFill>
                <a:latin typeface="Lato"/>
                <a:ea typeface="Lato"/>
                <a:cs typeface="Lato"/>
                <a:sym typeface="Lato"/>
              </a:rPr>
              <a:t>If we have found from school-based or research that interventions do not improve student outcomes we may withdraw this intervention. We will use the ‘assess-plan-review-do’ cycle.</a:t>
            </a:r>
            <a:endParaRPr sz="120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sz="1700" b="1">
              <a:solidFill>
                <a:schemeClr val="dk1"/>
              </a:solidFill>
              <a:latin typeface="Lato"/>
              <a:ea typeface="Lato"/>
              <a:cs typeface="Lato"/>
              <a:sym typeface="Lato"/>
            </a:endParaRPr>
          </a:p>
        </p:txBody>
      </p:sp>
      <p:cxnSp>
        <p:nvCxnSpPr>
          <p:cNvPr id="383" name="Google Shape;383;p41"/>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384" name="Google Shape;384;p41"/>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88"/>
        <p:cNvGrpSpPr/>
        <p:nvPr/>
      </p:nvGrpSpPr>
      <p:grpSpPr>
        <a:xfrm>
          <a:off x="0" y="0"/>
          <a:ext cx="0" cy="0"/>
          <a:chOff x="0" y="0"/>
          <a:chExt cx="0" cy="0"/>
        </a:xfrm>
      </p:grpSpPr>
      <p:sp>
        <p:nvSpPr>
          <p:cNvPr id="389" name="Google Shape;389;p42"/>
          <p:cNvSpPr txBox="1"/>
          <p:nvPr/>
        </p:nvSpPr>
        <p:spPr>
          <a:xfrm>
            <a:off x="1231225" y="40325"/>
            <a:ext cx="7697400" cy="5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2"/>
                </a:solidFill>
                <a:latin typeface="Raleway"/>
                <a:ea typeface="Raleway"/>
                <a:cs typeface="Raleway"/>
                <a:sym typeface="Raleway"/>
              </a:rPr>
              <a:t>How we enable pupils with SEND to engage in school activities together with pupils without SEND</a:t>
            </a:r>
            <a:endParaRPr sz="2400" b="1">
              <a:solidFill>
                <a:schemeClr val="dk2"/>
              </a:solidFill>
              <a:latin typeface="Raleway"/>
              <a:ea typeface="Raleway"/>
              <a:cs typeface="Raleway"/>
              <a:sym typeface="Raleway"/>
            </a:endParaRPr>
          </a:p>
        </p:txBody>
      </p:sp>
      <p:sp>
        <p:nvSpPr>
          <p:cNvPr id="390" name="Google Shape;390;p42"/>
          <p:cNvSpPr txBox="1"/>
          <p:nvPr/>
        </p:nvSpPr>
        <p:spPr>
          <a:xfrm>
            <a:off x="534300" y="1391500"/>
            <a:ext cx="8242500" cy="37521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r>
              <a:rPr lang="en" sz="1500" dirty="0">
                <a:solidFill>
                  <a:schemeClr val="dk2"/>
                </a:solidFill>
                <a:latin typeface="Lato"/>
                <a:ea typeface="Lato"/>
                <a:cs typeface="Lato"/>
                <a:sym typeface="Lato"/>
              </a:rPr>
              <a:t>We have a number of extra-curricular activities that take place at Windmill Primary Federation, ranging from after school clubs to residential trips.</a:t>
            </a:r>
            <a:endParaRPr sz="1500"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sz="1500"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sz="1500" dirty="0">
                <a:solidFill>
                  <a:schemeClr val="dk2"/>
                </a:solidFill>
                <a:latin typeface="Lato"/>
                <a:ea typeface="Lato"/>
                <a:cs typeface="Lato"/>
                <a:sym typeface="Lato"/>
              </a:rPr>
              <a:t>We support students on these by ensuring we make reasonable adjustments so that every young person is included in every aspect of school life.</a:t>
            </a:r>
            <a:endParaRPr sz="1500"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sz="1500"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sz="1500" dirty="0">
                <a:solidFill>
                  <a:schemeClr val="dk2"/>
                </a:solidFill>
                <a:latin typeface="Lato"/>
                <a:ea typeface="Lato"/>
                <a:cs typeface="Lato"/>
                <a:sym typeface="Lato"/>
              </a:rPr>
              <a:t>We therefore undertake risk assessments for all our pupils in conjunction with the school trip leader, parents, and any outside agency where appropriate.</a:t>
            </a:r>
            <a:endParaRPr sz="1500"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sz="1500"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sz="1500" dirty="0">
                <a:solidFill>
                  <a:schemeClr val="dk2"/>
                </a:solidFill>
                <a:latin typeface="Lato"/>
                <a:ea typeface="Lato"/>
                <a:cs typeface="Lato"/>
                <a:sym typeface="Lato"/>
              </a:rPr>
              <a:t>M</a:t>
            </a:r>
            <a:r>
              <a:rPr lang="en-GB" sz="1500" dirty="0">
                <a:solidFill>
                  <a:schemeClr val="dk2"/>
                </a:solidFill>
                <a:latin typeface="Lato"/>
                <a:ea typeface="Lato"/>
                <a:cs typeface="Lato"/>
                <a:sym typeface="Lato"/>
              </a:rPr>
              <a:t>o</a:t>
            </a:r>
            <a:r>
              <a:rPr lang="en" sz="1500" dirty="0">
                <a:solidFill>
                  <a:schemeClr val="dk2"/>
                </a:solidFill>
                <a:latin typeface="Lato"/>
                <a:ea typeface="Lato"/>
                <a:cs typeface="Lato"/>
                <a:sym typeface="Lato"/>
              </a:rPr>
              <a:t>st of our buildings are wheelchair accessible and we have a number of disabled facilities within school. Ranging from toilet facilities to parking bays.</a:t>
            </a:r>
            <a:endParaRPr sz="1700" b="1" dirty="0">
              <a:solidFill>
                <a:schemeClr val="dk1"/>
              </a:solidFill>
              <a:latin typeface="Lato"/>
              <a:ea typeface="Lato"/>
              <a:cs typeface="Lato"/>
              <a:sym typeface="Lato"/>
            </a:endParaRPr>
          </a:p>
        </p:txBody>
      </p:sp>
      <p:cxnSp>
        <p:nvCxnSpPr>
          <p:cNvPr id="391" name="Google Shape;391;p42"/>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392" name="Google Shape;392;p42"/>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96"/>
        <p:cNvGrpSpPr/>
        <p:nvPr/>
      </p:nvGrpSpPr>
      <p:grpSpPr>
        <a:xfrm>
          <a:off x="0" y="0"/>
          <a:ext cx="0" cy="0"/>
          <a:chOff x="0" y="0"/>
          <a:chExt cx="0" cy="0"/>
        </a:xfrm>
      </p:grpSpPr>
      <p:sp>
        <p:nvSpPr>
          <p:cNvPr id="397" name="Google Shape;397;p43"/>
          <p:cNvSpPr txBox="1"/>
          <p:nvPr/>
        </p:nvSpPr>
        <p:spPr>
          <a:xfrm>
            <a:off x="1299300" y="50625"/>
            <a:ext cx="7570800" cy="6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Support for the Social, Emotional &amp; Mental Health Development of Pupils with SEND</a:t>
            </a:r>
            <a:endParaRPr sz="2600" b="1">
              <a:solidFill>
                <a:schemeClr val="dk2"/>
              </a:solidFill>
              <a:latin typeface="Raleway"/>
              <a:ea typeface="Raleway"/>
              <a:cs typeface="Raleway"/>
              <a:sym typeface="Raleway"/>
            </a:endParaRPr>
          </a:p>
        </p:txBody>
      </p:sp>
      <p:sp>
        <p:nvSpPr>
          <p:cNvPr id="398" name="Google Shape;398;p43"/>
          <p:cNvSpPr txBox="1"/>
          <p:nvPr/>
        </p:nvSpPr>
        <p:spPr>
          <a:xfrm>
            <a:off x="398100" y="1077225"/>
            <a:ext cx="8347800" cy="40662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r>
              <a:rPr lang="en" dirty="0">
                <a:solidFill>
                  <a:schemeClr val="dk2"/>
                </a:solidFill>
                <a:latin typeface="Lato"/>
                <a:ea typeface="Lato"/>
                <a:cs typeface="Lato"/>
                <a:sym typeface="Lato"/>
              </a:rPr>
              <a:t>We at Windmill Primary Federation have a ‘whole school approach’ to a young person's well-being. Their well-being and mental health is everyone’s responsibility. That is, all staff, governors, the community and outside agencies. </a:t>
            </a: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a:lnSpc>
                <a:spcPct val="110000"/>
              </a:lnSpc>
            </a:pPr>
            <a:r>
              <a:rPr lang="en-US" dirty="0">
                <a:solidFill>
                  <a:schemeClr val="dk2"/>
                </a:solidFill>
                <a:latin typeface="Lato"/>
                <a:ea typeface="Lato"/>
                <a:cs typeface="Lato"/>
                <a:sym typeface="Lato"/>
              </a:rPr>
              <a:t>We have developed a culture of talking about emotions and feelings. There is an acknowledgement of difficulties and it is okay to accept help. We achieve this through assemblies, PSHE lessons, pastoral support, time to talk with any adult a child feels comfortable with and activities in class that cover anti- bullying, cyber bullying, online safety and positive healthy relationships. We use restorative cycles to heal conflicts, giving all concerned a chance for their voice to be heard and to positively move forward. </a:t>
            </a:r>
          </a:p>
          <a:p>
            <a:pPr>
              <a:lnSpc>
                <a:spcPct val="110000"/>
              </a:lnSpc>
            </a:pPr>
            <a:endParaRPr lang="en-US" dirty="0">
              <a:solidFill>
                <a:schemeClr val="dk2"/>
              </a:solidFill>
              <a:latin typeface="Lato"/>
              <a:ea typeface="Lato"/>
              <a:cs typeface="Lato"/>
              <a:sym typeface="Lato"/>
            </a:endParaRPr>
          </a:p>
          <a:p>
            <a:pPr>
              <a:lnSpc>
                <a:spcPct val="110000"/>
              </a:lnSpc>
            </a:pPr>
            <a:r>
              <a:rPr lang="en-US" dirty="0">
                <a:solidFill>
                  <a:schemeClr val="dk2"/>
                </a:solidFill>
                <a:latin typeface="Lato"/>
                <a:ea typeface="Lato"/>
                <a:cs typeface="Lato"/>
                <a:sym typeface="Lato"/>
              </a:rPr>
              <a:t>We use Zones of Regulation across our schools to support all our children. </a:t>
            </a:r>
            <a:endParaRPr lang="en-US" sz="1600" b="1" dirty="0">
              <a:solidFill>
                <a:schemeClr val="dk1"/>
              </a:solidFill>
              <a:latin typeface="Lato"/>
              <a:ea typeface="Lato"/>
              <a:cs typeface="Lato"/>
              <a:sym typeface="Lato"/>
            </a:endParaRPr>
          </a:p>
          <a:p>
            <a:pPr marL="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dirty="0">
                <a:solidFill>
                  <a:schemeClr val="dk2"/>
                </a:solidFill>
                <a:latin typeface="Lato"/>
                <a:ea typeface="Lato"/>
                <a:cs typeface="Lato"/>
                <a:sym typeface="Lato"/>
              </a:rPr>
              <a:t>We can also make referral and work very closely with the Social Emotional and Mental Health Team (SEMH) - an outside agency who work with children intensively over a six week period for a diverse range of needs.</a:t>
            </a: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dirty="0">
              <a:solidFill>
                <a:schemeClr val="dk2"/>
              </a:solidFill>
              <a:latin typeface="Lato"/>
              <a:ea typeface="Lato"/>
              <a:cs typeface="Lato"/>
              <a:sym typeface="Lato"/>
            </a:endParaRPr>
          </a:p>
        </p:txBody>
      </p:sp>
      <p:cxnSp>
        <p:nvCxnSpPr>
          <p:cNvPr id="399" name="Google Shape;399;p43"/>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400" name="Google Shape;400;p43"/>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92"/>
        <p:cNvGrpSpPr/>
        <p:nvPr/>
      </p:nvGrpSpPr>
      <p:grpSpPr>
        <a:xfrm>
          <a:off x="0" y="0"/>
          <a:ext cx="0" cy="0"/>
          <a:chOff x="0" y="0"/>
          <a:chExt cx="0" cy="0"/>
        </a:xfrm>
      </p:grpSpPr>
      <p:sp>
        <p:nvSpPr>
          <p:cNvPr id="93" name="Google Shape;93;p15"/>
          <p:cNvSpPr txBox="1"/>
          <p:nvPr/>
        </p:nvSpPr>
        <p:spPr>
          <a:xfrm>
            <a:off x="1296925" y="0"/>
            <a:ext cx="7570800" cy="120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Welcome!</a:t>
            </a:r>
            <a:endParaRPr sz="2600" b="1">
              <a:solidFill>
                <a:schemeClr val="dk2"/>
              </a:solidFill>
              <a:latin typeface="Raleway"/>
              <a:ea typeface="Raleway"/>
              <a:cs typeface="Raleway"/>
              <a:sym typeface="Raleway"/>
            </a:endParaRPr>
          </a:p>
          <a:p>
            <a:pPr marL="0" lvl="0" indent="0" algn="l" rtl="0">
              <a:spcBef>
                <a:spcPts val="0"/>
              </a:spcBef>
              <a:spcAft>
                <a:spcPts val="0"/>
              </a:spcAft>
              <a:buNone/>
            </a:pPr>
            <a:r>
              <a:rPr lang="en" sz="2600" b="1">
                <a:solidFill>
                  <a:schemeClr val="dk2"/>
                </a:solidFill>
                <a:latin typeface="Raleway"/>
                <a:ea typeface="Raleway"/>
                <a:cs typeface="Raleway"/>
                <a:sym typeface="Raleway"/>
              </a:rPr>
              <a:t>Admissions &amp; School Places</a:t>
            </a:r>
            <a:endParaRPr sz="2600" b="1">
              <a:solidFill>
                <a:schemeClr val="dk2"/>
              </a:solidFill>
              <a:latin typeface="Raleway"/>
              <a:ea typeface="Raleway"/>
              <a:cs typeface="Raleway"/>
              <a:sym typeface="Raleway"/>
            </a:endParaRPr>
          </a:p>
        </p:txBody>
      </p:sp>
      <p:cxnSp>
        <p:nvCxnSpPr>
          <p:cNvPr id="94" name="Google Shape;94;p15"/>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sp>
        <p:nvSpPr>
          <p:cNvPr id="95" name="Google Shape;95;p15"/>
          <p:cNvSpPr txBox="1"/>
          <p:nvPr/>
        </p:nvSpPr>
        <p:spPr>
          <a:xfrm>
            <a:off x="334775" y="1374100"/>
            <a:ext cx="8596200" cy="35397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1000"/>
              </a:spcBef>
              <a:spcAft>
                <a:spcPts val="0"/>
              </a:spcAft>
              <a:buNone/>
            </a:pPr>
            <a:r>
              <a:rPr lang="en" sz="1800" b="1">
                <a:solidFill>
                  <a:schemeClr val="dk2"/>
                </a:solidFill>
                <a:latin typeface="Lato"/>
                <a:ea typeface="Lato"/>
                <a:cs typeface="Lato"/>
                <a:sym typeface="Lato"/>
              </a:rPr>
              <a:t>Pupils of all abilities, needs and disabilities are admitted to our school with a warm welcome.</a:t>
            </a:r>
            <a:endParaRPr sz="1800" b="1">
              <a:solidFill>
                <a:schemeClr val="dk2"/>
              </a:solidFill>
              <a:latin typeface="Lato"/>
              <a:ea typeface="Lato"/>
              <a:cs typeface="Lato"/>
              <a:sym typeface="Lato"/>
            </a:endParaRPr>
          </a:p>
          <a:p>
            <a:pPr marL="0" lvl="0" indent="0" algn="l" rtl="0">
              <a:lnSpc>
                <a:spcPct val="110000"/>
              </a:lnSpc>
              <a:spcBef>
                <a:spcPts val="1000"/>
              </a:spcBef>
              <a:spcAft>
                <a:spcPts val="0"/>
              </a:spcAft>
              <a:buNone/>
            </a:pPr>
            <a:endParaRPr sz="1000" b="1">
              <a:solidFill>
                <a:schemeClr val="dk2"/>
              </a:solidFill>
              <a:latin typeface="Lato"/>
              <a:ea typeface="Lato"/>
              <a:cs typeface="Lato"/>
              <a:sym typeface="Lato"/>
            </a:endParaRPr>
          </a:p>
          <a:p>
            <a:pPr marL="0" lvl="0" indent="0" algn="l" rtl="0">
              <a:lnSpc>
                <a:spcPct val="110000"/>
              </a:lnSpc>
              <a:spcBef>
                <a:spcPts val="1000"/>
              </a:spcBef>
              <a:spcAft>
                <a:spcPts val="0"/>
              </a:spcAft>
              <a:buNone/>
            </a:pPr>
            <a:r>
              <a:rPr lang="en" sz="1800">
                <a:solidFill>
                  <a:schemeClr val="dk2"/>
                </a:solidFill>
                <a:latin typeface="Lato"/>
                <a:ea typeface="Lato"/>
                <a:cs typeface="Lato"/>
                <a:sym typeface="Lato"/>
              </a:rPr>
              <a:t>Admission arrangements for pupils with an Educational Health Care Plan, or who are Looked After by the local authority, are governed by the Local Authority Admissions Policy</a:t>
            </a:r>
            <a:endParaRPr sz="1800">
              <a:solidFill>
                <a:schemeClr val="dk2"/>
              </a:solidFill>
              <a:latin typeface="Lato"/>
              <a:ea typeface="Lato"/>
              <a:cs typeface="Lato"/>
              <a:sym typeface="Lato"/>
            </a:endParaRPr>
          </a:p>
          <a:p>
            <a:pPr marL="0" lvl="0" indent="0" algn="l" rtl="0">
              <a:lnSpc>
                <a:spcPct val="110000"/>
              </a:lnSpc>
              <a:spcBef>
                <a:spcPts val="1000"/>
              </a:spcBef>
              <a:spcAft>
                <a:spcPts val="0"/>
              </a:spcAft>
              <a:buNone/>
            </a:pPr>
            <a:endParaRPr sz="1000">
              <a:solidFill>
                <a:schemeClr val="dk2"/>
              </a:solidFill>
              <a:latin typeface="Lato"/>
              <a:ea typeface="Lato"/>
              <a:cs typeface="Lato"/>
              <a:sym typeface="Lato"/>
            </a:endParaRPr>
          </a:p>
          <a:p>
            <a:pPr marL="0" lvl="0" indent="0" algn="l" rtl="0">
              <a:lnSpc>
                <a:spcPct val="110000"/>
              </a:lnSpc>
              <a:spcBef>
                <a:spcPts val="1000"/>
              </a:spcBef>
              <a:spcAft>
                <a:spcPts val="0"/>
              </a:spcAft>
              <a:buNone/>
            </a:pPr>
            <a:r>
              <a:rPr lang="en" sz="1800">
                <a:solidFill>
                  <a:schemeClr val="dk2"/>
                </a:solidFill>
                <a:latin typeface="Lato"/>
                <a:ea typeface="Lato"/>
                <a:cs typeface="Lato"/>
                <a:sym typeface="Lato"/>
              </a:rPr>
              <a:t>For more information about admissions go to</a:t>
            </a:r>
            <a:endParaRPr sz="1800">
              <a:solidFill>
                <a:schemeClr val="dk2"/>
              </a:solidFill>
              <a:latin typeface="Lato"/>
              <a:ea typeface="Lato"/>
              <a:cs typeface="Lato"/>
              <a:sym typeface="Lato"/>
            </a:endParaRPr>
          </a:p>
          <a:p>
            <a:pPr marL="0" lvl="0" indent="0" algn="l" rtl="0">
              <a:lnSpc>
                <a:spcPct val="110000"/>
              </a:lnSpc>
              <a:spcBef>
                <a:spcPts val="500"/>
              </a:spcBef>
              <a:spcAft>
                <a:spcPts val="0"/>
              </a:spcAft>
              <a:buNone/>
            </a:pPr>
            <a:r>
              <a:rPr lang="en" sz="1800" u="sng">
                <a:solidFill>
                  <a:srgbClr val="0563C1"/>
                </a:solidFill>
                <a:latin typeface="Lato"/>
                <a:ea typeface="Lato"/>
                <a:cs typeface="Lato"/>
                <a:sym typeface="Lato"/>
                <a:hlinkClick r:id="rId3">
                  <a:extLst>
                    <a:ext uri="{A12FA001-AC4F-418D-AE19-62706E023703}">
                      <ahyp:hlinkClr xmlns:ahyp="http://schemas.microsoft.com/office/drawing/2018/hyperlinkcolor" val="tx"/>
                    </a:ext>
                  </a:extLst>
                </a:hlinkClick>
              </a:rPr>
              <a:t>https://www.norfolk.gov.uk/education-and-learning/schools/school-admissions</a:t>
            </a:r>
            <a:endParaRPr sz="1800" u="sng">
              <a:solidFill>
                <a:schemeClr val="dk2"/>
              </a:solidFill>
              <a:latin typeface="Lato"/>
              <a:ea typeface="Lato"/>
              <a:cs typeface="Lato"/>
              <a:sym typeface="Lato"/>
            </a:endParaRPr>
          </a:p>
          <a:p>
            <a:pPr marL="0" lvl="0" indent="0" algn="l" rtl="0">
              <a:spcBef>
                <a:spcPts val="0"/>
              </a:spcBef>
              <a:spcAft>
                <a:spcPts val="0"/>
              </a:spcAft>
              <a:buNone/>
            </a:pPr>
            <a:endParaRPr sz="1800">
              <a:solidFill>
                <a:schemeClr val="dk2"/>
              </a:solidFill>
              <a:latin typeface="Lato"/>
              <a:ea typeface="Lato"/>
              <a:cs typeface="Lato"/>
              <a:sym typeface="Lato"/>
            </a:endParaRPr>
          </a:p>
        </p:txBody>
      </p:sp>
      <p:pic>
        <p:nvPicPr>
          <p:cNvPr id="96" name="Google Shape;96;p15"/>
          <p:cNvPicPr preferRelativeResize="0"/>
          <p:nvPr/>
        </p:nvPicPr>
        <p:blipFill>
          <a:blip r:embed="rId4"/>
          <a:srcRect/>
          <a:stretch/>
        </p:blipFill>
        <p:spPr>
          <a:xfrm>
            <a:off x="273899" y="173606"/>
            <a:ext cx="864750" cy="66838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404"/>
        <p:cNvGrpSpPr/>
        <p:nvPr/>
      </p:nvGrpSpPr>
      <p:grpSpPr>
        <a:xfrm>
          <a:off x="0" y="0"/>
          <a:ext cx="0" cy="0"/>
          <a:chOff x="0" y="0"/>
          <a:chExt cx="0" cy="0"/>
        </a:xfrm>
      </p:grpSpPr>
      <p:sp>
        <p:nvSpPr>
          <p:cNvPr id="405" name="Google Shape;405;p44"/>
          <p:cNvSpPr txBox="1"/>
          <p:nvPr/>
        </p:nvSpPr>
        <p:spPr>
          <a:xfrm>
            <a:off x="1299300" y="50625"/>
            <a:ext cx="7570800" cy="6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Consultation with Parents &amp; Young People about SEND and Involving in their Education</a:t>
            </a:r>
            <a:endParaRPr sz="2600" b="1">
              <a:solidFill>
                <a:schemeClr val="dk2"/>
              </a:solidFill>
              <a:latin typeface="Raleway"/>
              <a:ea typeface="Raleway"/>
              <a:cs typeface="Raleway"/>
              <a:sym typeface="Raleway"/>
            </a:endParaRPr>
          </a:p>
        </p:txBody>
      </p:sp>
      <p:sp>
        <p:nvSpPr>
          <p:cNvPr id="406" name="Google Shape;406;p44"/>
          <p:cNvSpPr txBox="1"/>
          <p:nvPr/>
        </p:nvSpPr>
        <p:spPr>
          <a:xfrm>
            <a:off x="398100" y="1271025"/>
            <a:ext cx="8347800" cy="38724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r>
              <a:rPr lang="en" dirty="0">
                <a:solidFill>
                  <a:schemeClr val="dk2"/>
                </a:solidFill>
                <a:latin typeface="Lato"/>
                <a:ea typeface="Lato"/>
                <a:cs typeface="Lato"/>
                <a:sym typeface="Lato"/>
              </a:rPr>
              <a:t>In accordance with the SEND Code of Practice, Windmill Primary Federation believe that all parents of children with SEND should be treated as equal partners. The cluster schools have positive attitudes to parents, provide user-friendly information and strive to ensure that they understand the procedures and are aware of how to access advice and support.</a:t>
            </a: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dirty="0">
                <a:solidFill>
                  <a:schemeClr val="dk2"/>
                </a:solidFill>
                <a:latin typeface="Lato"/>
                <a:ea typeface="Lato"/>
                <a:cs typeface="Lato"/>
                <a:sym typeface="Lato"/>
              </a:rPr>
              <a:t>Parents will be supported and enabled to:</a:t>
            </a: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dirty="0">
                <a:solidFill>
                  <a:schemeClr val="dk2"/>
                </a:solidFill>
                <a:latin typeface="Lato"/>
                <a:ea typeface="Lato"/>
                <a:cs typeface="Lato"/>
                <a:sym typeface="Lato"/>
              </a:rPr>
              <a:t>Recognise and fulfil their responsibilities as parents and play an active and valued role in their children’s education.</a:t>
            </a:r>
            <a:endParaRPr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dirty="0">
                <a:solidFill>
                  <a:schemeClr val="dk2"/>
                </a:solidFill>
                <a:latin typeface="Lato"/>
                <a:ea typeface="Lato"/>
                <a:cs typeface="Lato"/>
                <a:sym typeface="Lato"/>
              </a:rPr>
              <a:t>Have knowledge of their children’s entitlements within the SEND framework.</a:t>
            </a:r>
            <a:endParaRPr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dirty="0">
                <a:solidFill>
                  <a:schemeClr val="dk2"/>
                </a:solidFill>
                <a:latin typeface="Lato"/>
                <a:ea typeface="Lato"/>
                <a:cs typeface="Lato"/>
                <a:sym typeface="Lato"/>
              </a:rPr>
              <a:t>Make their views known regarding how their children are educated and, where appropriate, co-produce plans to meet their Special Educational Needs.</a:t>
            </a:r>
            <a:endParaRPr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dirty="0">
                <a:solidFill>
                  <a:schemeClr val="dk2"/>
                </a:solidFill>
                <a:latin typeface="Lato"/>
                <a:ea typeface="Lato"/>
                <a:cs typeface="Lato"/>
                <a:sym typeface="Lato"/>
              </a:rPr>
              <a:t>Access information, advice and support during the assessment process.</a:t>
            </a:r>
            <a:endParaRPr sz="1600" b="1" dirty="0">
              <a:solidFill>
                <a:schemeClr val="dk1"/>
              </a:solidFill>
              <a:latin typeface="Lato"/>
              <a:ea typeface="Lato"/>
              <a:cs typeface="Lato"/>
              <a:sym typeface="Lato"/>
            </a:endParaRPr>
          </a:p>
        </p:txBody>
      </p:sp>
      <p:cxnSp>
        <p:nvCxnSpPr>
          <p:cNvPr id="407" name="Google Shape;407;p44"/>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408" name="Google Shape;408;p44"/>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412"/>
        <p:cNvGrpSpPr/>
        <p:nvPr/>
      </p:nvGrpSpPr>
      <p:grpSpPr>
        <a:xfrm>
          <a:off x="0" y="0"/>
          <a:ext cx="0" cy="0"/>
          <a:chOff x="0" y="0"/>
          <a:chExt cx="0" cy="0"/>
        </a:xfrm>
      </p:grpSpPr>
      <p:sp>
        <p:nvSpPr>
          <p:cNvPr id="413" name="Google Shape;413;p45"/>
          <p:cNvSpPr txBox="1"/>
          <p:nvPr/>
        </p:nvSpPr>
        <p:spPr>
          <a:xfrm>
            <a:off x="1299299" y="50625"/>
            <a:ext cx="7726459" cy="6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dirty="0">
                <a:solidFill>
                  <a:schemeClr val="dk2"/>
                </a:solidFill>
                <a:latin typeface="Raleway"/>
                <a:ea typeface="Raleway"/>
                <a:cs typeface="Raleway"/>
                <a:sym typeface="Raleway"/>
              </a:rPr>
              <a:t>Transition Support Between Previous or Future Setting and Windmill Primary Federation</a:t>
            </a:r>
            <a:endParaRPr sz="2600" b="1" dirty="0">
              <a:solidFill>
                <a:schemeClr val="dk2"/>
              </a:solidFill>
              <a:latin typeface="Raleway"/>
              <a:ea typeface="Raleway"/>
              <a:cs typeface="Raleway"/>
              <a:sym typeface="Raleway"/>
            </a:endParaRPr>
          </a:p>
        </p:txBody>
      </p:sp>
      <p:sp>
        <p:nvSpPr>
          <p:cNvPr id="414" name="Google Shape;414;p45"/>
          <p:cNvSpPr txBox="1"/>
          <p:nvPr/>
        </p:nvSpPr>
        <p:spPr>
          <a:xfrm>
            <a:off x="398100" y="1020650"/>
            <a:ext cx="8347800" cy="41229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r>
              <a:rPr lang="en" sz="1300" dirty="0">
                <a:solidFill>
                  <a:schemeClr val="dk2"/>
                </a:solidFill>
                <a:latin typeface="Lato"/>
                <a:ea typeface="Lato"/>
                <a:cs typeface="Lato"/>
                <a:sym typeface="Lato"/>
              </a:rPr>
              <a:t>Windmill Primary Federation is committed to working in partnership with children, families and other providers to ensure positive transitions. Transition may be to a new class in school, a new teacher or moving to a new school. </a:t>
            </a:r>
            <a:endParaRPr sz="1300"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sz="1300"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sz="1300" dirty="0">
                <a:solidFill>
                  <a:schemeClr val="dk2"/>
                </a:solidFill>
                <a:latin typeface="Lato"/>
                <a:ea typeface="Lato"/>
                <a:cs typeface="Lato"/>
                <a:sym typeface="Lato"/>
              </a:rPr>
              <a:t>Prior to admission to Windmill Primary Federation, we liaise closely with other professionals who have had recent links with the pupil in the following ways:</a:t>
            </a:r>
            <a:endParaRPr sz="1300" dirty="0">
              <a:solidFill>
                <a:schemeClr val="dk2"/>
              </a:solidFill>
              <a:latin typeface="Lato"/>
              <a:ea typeface="Lato"/>
              <a:cs typeface="Lato"/>
              <a:sym typeface="Lato"/>
            </a:endParaRPr>
          </a:p>
          <a:p>
            <a:pPr marL="914400" lvl="0" indent="-311150" algn="l" rtl="0">
              <a:lnSpc>
                <a:spcPct val="110000"/>
              </a:lnSpc>
              <a:spcBef>
                <a:spcPts val="0"/>
              </a:spcBef>
              <a:spcAft>
                <a:spcPts val="0"/>
              </a:spcAft>
              <a:buClr>
                <a:schemeClr val="dk2"/>
              </a:buClr>
              <a:buSzPts val="1300"/>
              <a:buFont typeface="Lato"/>
              <a:buChar char="➔"/>
            </a:pPr>
            <a:r>
              <a:rPr lang="en" sz="1300" dirty="0">
                <a:solidFill>
                  <a:schemeClr val="dk2"/>
                </a:solidFill>
                <a:latin typeface="Lato"/>
                <a:ea typeface="Lato"/>
                <a:cs typeface="Lato"/>
                <a:sym typeface="Lato"/>
              </a:rPr>
              <a:t>Additional visits and discussions with parents and the child</a:t>
            </a:r>
            <a:endParaRPr sz="1300" dirty="0">
              <a:solidFill>
                <a:schemeClr val="dk2"/>
              </a:solidFill>
              <a:latin typeface="Lato"/>
              <a:ea typeface="Lato"/>
              <a:cs typeface="Lato"/>
              <a:sym typeface="Lato"/>
            </a:endParaRPr>
          </a:p>
          <a:p>
            <a:pPr marL="914400" lvl="0" indent="-311150" algn="l" rtl="0">
              <a:lnSpc>
                <a:spcPct val="110000"/>
              </a:lnSpc>
              <a:spcBef>
                <a:spcPts val="0"/>
              </a:spcBef>
              <a:spcAft>
                <a:spcPts val="0"/>
              </a:spcAft>
              <a:buClr>
                <a:schemeClr val="dk2"/>
              </a:buClr>
              <a:buSzPts val="1300"/>
              <a:buFont typeface="Lato"/>
              <a:buChar char="➔"/>
            </a:pPr>
            <a:r>
              <a:rPr lang="en" sz="1300" dirty="0">
                <a:solidFill>
                  <a:schemeClr val="dk2"/>
                </a:solidFill>
                <a:latin typeface="Lato"/>
                <a:ea typeface="Lato"/>
                <a:cs typeface="Lato"/>
                <a:sym typeface="Lato"/>
              </a:rPr>
              <a:t>For those with an EHCP, and where this is known in sufficient time, interventions will be planned and in place for the first weeks.</a:t>
            </a:r>
            <a:endParaRPr sz="1300" dirty="0">
              <a:solidFill>
                <a:schemeClr val="dk2"/>
              </a:solidFill>
              <a:latin typeface="Lato"/>
              <a:ea typeface="Lato"/>
              <a:cs typeface="Lato"/>
              <a:sym typeface="Lato"/>
            </a:endParaRPr>
          </a:p>
          <a:p>
            <a:pPr marL="914400" lvl="0" indent="-311150" algn="l" rtl="0">
              <a:lnSpc>
                <a:spcPct val="110000"/>
              </a:lnSpc>
              <a:spcBef>
                <a:spcPts val="0"/>
              </a:spcBef>
              <a:spcAft>
                <a:spcPts val="0"/>
              </a:spcAft>
              <a:buClr>
                <a:schemeClr val="dk2"/>
              </a:buClr>
              <a:buSzPts val="1300"/>
              <a:buFont typeface="Lato"/>
              <a:buChar char="➔"/>
            </a:pPr>
            <a:r>
              <a:rPr lang="en" sz="1300" dirty="0">
                <a:solidFill>
                  <a:schemeClr val="dk2"/>
                </a:solidFill>
                <a:latin typeface="Lato"/>
                <a:ea typeface="Lato"/>
                <a:cs typeface="Lato"/>
                <a:sym typeface="Lato"/>
              </a:rPr>
              <a:t>Where a nursery provision has identified a child as having a SEND and additional support this will be recorded, shared with teaching staff and monitored.</a:t>
            </a:r>
            <a:endParaRPr sz="1300" dirty="0">
              <a:solidFill>
                <a:schemeClr val="dk2"/>
              </a:solidFill>
              <a:latin typeface="Lato"/>
              <a:ea typeface="Lato"/>
              <a:cs typeface="Lato"/>
              <a:sym typeface="Lato"/>
            </a:endParaRPr>
          </a:p>
          <a:p>
            <a:pPr marL="914400" lvl="0" indent="-311150" algn="l" rtl="0">
              <a:lnSpc>
                <a:spcPct val="110000"/>
              </a:lnSpc>
              <a:spcBef>
                <a:spcPts val="0"/>
              </a:spcBef>
              <a:spcAft>
                <a:spcPts val="0"/>
              </a:spcAft>
              <a:buClr>
                <a:schemeClr val="dk2"/>
              </a:buClr>
              <a:buSzPts val="1300"/>
              <a:buFont typeface="Lato"/>
              <a:buChar char="➔"/>
            </a:pPr>
            <a:r>
              <a:rPr lang="en" sz="1300" dirty="0">
                <a:solidFill>
                  <a:schemeClr val="dk2"/>
                </a:solidFill>
                <a:latin typeface="Lato"/>
                <a:ea typeface="Lato"/>
                <a:cs typeface="Lato"/>
                <a:sym typeface="Lato"/>
              </a:rPr>
              <a:t>Where progress is not as expected the class teachers, in conversation with the SENDCo, will discuss further assessment and other support that could be put in place.</a:t>
            </a:r>
            <a:endParaRPr sz="1300" dirty="0">
              <a:solidFill>
                <a:schemeClr val="dk2"/>
              </a:solidFill>
              <a:latin typeface="Lato"/>
              <a:ea typeface="Lato"/>
              <a:cs typeface="Lato"/>
              <a:sym typeface="Lato"/>
            </a:endParaRPr>
          </a:p>
          <a:p>
            <a:pPr marL="914400" lvl="0" indent="0" algn="l" rtl="0">
              <a:lnSpc>
                <a:spcPct val="110000"/>
              </a:lnSpc>
              <a:spcBef>
                <a:spcPts val="0"/>
              </a:spcBef>
              <a:spcAft>
                <a:spcPts val="0"/>
              </a:spcAft>
              <a:buNone/>
            </a:pPr>
            <a:endParaRPr sz="1300"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sz="1300" dirty="0">
                <a:solidFill>
                  <a:schemeClr val="dk2"/>
                </a:solidFill>
                <a:latin typeface="Lato"/>
                <a:ea typeface="Lato"/>
                <a:cs typeface="Lato"/>
                <a:sym typeface="Lato"/>
              </a:rPr>
              <a:t>We also work closely with other professionals at the high schools our SEND pupils are transitioning to. This ensures the pupil has an opportunity to familiarise themselves with the new setting and/or meet core staff who will be working with them. In doing this, this also allows the high school the opportunity to prepare or tailor any spaces and/or equipment that might be required to support individual students.</a:t>
            </a:r>
            <a:endParaRPr sz="1300" dirty="0">
              <a:solidFill>
                <a:schemeClr val="dk2"/>
              </a:solidFill>
              <a:latin typeface="Lato"/>
              <a:ea typeface="Lato"/>
              <a:cs typeface="Lato"/>
              <a:sym typeface="Lato"/>
            </a:endParaRPr>
          </a:p>
        </p:txBody>
      </p:sp>
      <p:cxnSp>
        <p:nvCxnSpPr>
          <p:cNvPr id="415" name="Google Shape;415;p45"/>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416" name="Google Shape;416;p45"/>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420"/>
        <p:cNvGrpSpPr/>
        <p:nvPr/>
      </p:nvGrpSpPr>
      <p:grpSpPr>
        <a:xfrm>
          <a:off x="0" y="0"/>
          <a:ext cx="0" cy="0"/>
          <a:chOff x="0" y="0"/>
          <a:chExt cx="0" cy="0"/>
        </a:xfrm>
      </p:grpSpPr>
      <p:sp>
        <p:nvSpPr>
          <p:cNvPr id="421" name="Google Shape;421;p46"/>
          <p:cNvSpPr txBox="1"/>
          <p:nvPr/>
        </p:nvSpPr>
        <p:spPr>
          <a:xfrm>
            <a:off x="1299300" y="171100"/>
            <a:ext cx="7570800" cy="49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dirty="0">
                <a:solidFill>
                  <a:schemeClr val="dk2"/>
                </a:solidFill>
                <a:latin typeface="Raleway"/>
                <a:ea typeface="Raleway"/>
                <a:cs typeface="Raleway"/>
                <a:sym typeface="Raleway"/>
              </a:rPr>
              <a:t>Complaints Procedure</a:t>
            </a:r>
            <a:endParaRPr sz="2600" b="1" dirty="0">
              <a:solidFill>
                <a:schemeClr val="dk2"/>
              </a:solidFill>
              <a:latin typeface="Raleway"/>
              <a:ea typeface="Raleway"/>
              <a:cs typeface="Raleway"/>
              <a:sym typeface="Raleway"/>
            </a:endParaRPr>
          </a:p>
        </p:txBody>
      </p:sp>
      <p:sp>
        <p:nvSpPr>
          <p:cNvPr id="422" name="Google Shape;422;p46"/>
          <p:cNvSpPr txBox="1"/>
          <p:nvPr/>
        </p:nvSpPr>
        <p:spPr>
          <a:xfrm>
            <a:off x="398100" y="1271100"/>
            <a:ext cx="8347800" cy="38724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r>
              <a:rPr lang="en" dirty="0">
                <a:solidFill>
                  <a:schemeClr val="dk2"/>
                </a:solidFill>
                <a:latin typeface="Lato"/>
                <a:ea typeface="Lato"/>
                <a:cs typeface="Lato"/>
                <a:sym typeface="Lato"/>
              </a:rPr>
              <a:t>Parent views are important. The first point of contact is always the person responsible, which may be the class teacher, or SENDCo.   In the first instance we will seek to resolve any complaint at the informal stage (stage 1)</a:t>
            </a: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 dirty="0">
                <a:solidFill>
                  <a:schemeClr val="dk2"/>
                </a:solidFill>
                <a:latin typeface="Lato"/>
                <a:ea typeface="Lato"/>
                <a:cs typeface="Lato"/>
                <a:sym typeface="Lato"/>
              </a:rPr>
              <a:t>If this does not resolve the matter, parents should refer to the relevant Executive Headteacher who will arrange to investigate your concerns at the formal stage (stage 2)</a:t>
            </a: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endParaRPr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US" dirty="0">
                <a:solidFill>
                  <a:schemeClr val="dk2"/>
                </a:solidFill>
                <a:latin typeface="Lato"/>
                <a:ea typeface="Lato"/>
                <a:cs typeface="Lato"/>
                <a:sym typeface="Lato"/>
              </a:rPr>
              <a:t>If parents still feel their concern is not resolved they can make a request for their complaint to be reviewed by the Governing Body (stage 3).</a:t>
            </a:r>
          </a:p>
          <a:p>
            <a:pPr marL="0" lvl="0" indent="0" algn="l" rtl="0">
              <a:lnSpc>
                <a:spcPct val="110000"/>
              </a:lnSpc>
              <a:spcBef>
                <a:spcPts val="0"/>
              </a:spcBef>
              <a:spcAft>
                <a:spcPts val="0"/>
              </a:spcAft>
              <a:buNone/>
            </a:pPr>
            <a:endParaRPr lang="en-US" dirty="0">
              <a:solidFill>
                <a:schemeClr val="dk2"/>
              </a:solidFill>
              <a:latin typeface="Lato"/>
              <a:ea typeface="Lato"/>
              <a:cs typeface="Lato"/>
              <a:sym typeface="Lato"/>
            </a:endParaRPr>
          </a:p>
          <a:p>
            <a:pPr marL="0" lvl="0" indent="0" algn="l" rtl="0">
              <a:lnSpc>
                <a:spcPct val="110000"/>
              </a:lnSpc>
              <a:spcBef>
                <a:spcPts val="0"/>
              </a:spcBef>
              <a:spcAft>
                <a:spcPts val="0"/>
              </a:spcAft>
              <a:buNone/>
            </a:pPr>
            <a:r>
              <a:rPr lang="en-US" dirty="0">
                <a:solidFill>
                  <a:schemeClr val="dk2"/>
                </a:solidFill>
                <a:latin typeface="Lato"/>
                <a:ea typeface="Lato"/>
                <a:cs typeface="Lato"/>
                <a:sym typeface="Lato"/>
              </a:rPr>
              <a:t>Please refer to Complaints Procedure Policy (on our website). </a:t>
            </a:r>
            <a:endParaRPr dirty="0">
              <a:solidFill>
                <a:schemeClr val="dk2"/>
              </a:solidFill>
              <a:latin typeface="Lato"/>
              <a:ea typeface="Lato"/>
              <a:cs typeface="Lato"/>
              <a:sym typeface="Lato"/>
            </a:endParaRPr>
          </a:p>
        </p:txBody>
      </p:sp>
      <p:cxnSp>
        <p:nvCxnSpPr>
          <p:cNvPr id="423" name="Google Shape;423;p46"/>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2" name="Picture 1">
            <a:extLst>
              <a:ext uri="{FF2B5EF4-FFF2-40B4-BE49-F238E27FC236}">
                <a16:creationId xmlns:a16="http://schemas.microsoft.com/office/drawing/2014/main" id="{2A0170A3-A9F1-4E96-8FD0-237E41B9502E}"/>
              </a:ext>
            </a:extLst>
          </p:cNvPr>
          <p:cNvPicPr>
            <a:picLocks noChangeAspect="1"/>
          </p:cNvPicPr>
          <p:nvPr/>
        </p:nvPicPr>
        <p:blipFill>
          <a:blip r:embed="rId3"/>
          <a:stretch>
            <a:fillRect/>
          </a:stretch>
        </p:blipFill>
        <p:spPr>
          <a:xfrm>
            <a:off x="273900" y="139911"/>
            <a:ext cx="865707" cy="67061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431"/>
        <p:cNvGrpSpPr/>
        <p:nvPr/>
      </p:nvGrpSpPr>
      <p:grpSpPr>
        <a:xfrm>
          <a:off x="0" y="0"/>
          <a:ext cx="0" cy="0"/>
          <a:chOff x="0" y="0"/>
          <a:chExt cx="0" cy="0"/>
        </a:xfrm>
      </p:grpSpPr>
      <p:sp>
        <p:nvSpPr>
          <p:cNvPr id="432" name="Google Shape;432;p47"/>
          <p:cNvSpPr txBox="1"/>
          <p:nvPr/>
        </p:nvSpPr>
        <p:spPr>
          <a:xfrm>
            <a:off x="1299300" y="171100"/>
            <a:ext cx="7570800" cy="49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Signposting of Policies and Procedures</a:t>
            </a:r>
            <a:endParaRPr sz="2600" b="1">
              <a:solidFill>
                <a:schemeClr val="dk2"/>
              </a:solidFill>
              <a:latin typeface="Raleway"/>
              <a:ea typeface="Raleway"/>
              <a:cs typeface="Raleway"/>
              <a:sym typeface="Raleway"/>
            </a:endParaRPr>
          </a:p>
        </p:txBody>
      </p:sp>
      <p:sp>
        <p:nvSpPr>
          <p:cNvPr id="433" name="Google Shape;433;p47"/>
          <p:cNvSpPr txBox="1"/>
          <p:nvPr/>
        </p:nvSpPr>
        <p:spPr>
          <a:xfrm>
            <a:off x="398100" y="1271025"/>
            <a:ext cx="8347800" cy="38724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0"/>
              </a:spcBef>
              <a:spcAft>
                <a:spcPts val="0"/>
              </a:spcAft>
              <a:buNone/>
            </a:pPr>
            <a:r>
              <a:rPr lang="en" sz="1500" dirty="0">
                <a:solidFill>
                  <a:schemeClr val="dk2"/>
                </a:solidFill>
                <a:latin typeface="Lato"/>
                <a:ea typeface="Lato"/>
                <a:cs typeface="Lato"/>
                <a:sym typeface="Lato"/>
              </a:rPr>
              <a:t>To view our policies, simply visit </a:t>
            </a:r>
            <a:r>
              <a:rPr lang="en" sz="1500" u="sng" dirty="0">
                <a:solidFill>
                  <a:schemeClr val="hlink"/>
                </a:solidFill>
                <a:latin typeface="Lato"/>
                <a:ea typeface="Lato"/>
                <a:cs typeface="Lato"/>
                <a:sym typeface="Lato"/>
                <a:hlinkClick r:id="rId3"/>
              </a:rPr>
              <a:t>www.windmillfederation.org.uk</a:t>
            </a:r>
            <a:r>
              <a:rPr lang="en" sz="1500" dirty="0">
                <a:solidFill>
                  <a:schemeClr val="dk2"/>
                </a:solidFill>
                <a:latin typeface="Lato"/>
                <a:ea typeface="Lato"/>
                <a:cs typeface="Lato"/>
                <a:sym typeface="Lato"/>
              </a:rPr>
              <a:t>         About Us        Policies</a:t>
            </a:r>
            <a:endParaRPr sz="1500" dirty="0">
              <a:solidFill>
                <a:schemeClr val="dk2"/>
              </a:solidFill>
              <a:latin typeface="Lato"/>
              <a:ea typeface="Lato"/>
              <a:cs typeface="Lato"/>
              <a:sym typeface="Lato"/>
            </a:endParaRPr>
          </a:p>
        </p:txBody>
      </p:sp>
      <p:cxnSp>
        <p:nvCxnSpPr>
          <p:cNvPr id="434" name="Google Shape;434;p47"/>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sp>
        <p:nvSpPr>
          <p:cNvPr id="435" name="Google Shape;435;p47"/>
          <p:cNvSpPr/>
          <p:nvPr/>
        </p:nvSpPr>
        <p:spPr>
          <a:xfrm>
            <a:off x="5985475" y="1433400"/>
            <a:ext cx="162300" cy="99600"/>
          </a:xfrm>
          <a:prstGeom prst="right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36" name="Google Shape;436;p47"/>
          <p:cNvSpPr/>
          <p:nvPr/>
        </p:nvSpPr>
        <p:spPr>
          <a:xfrm>
            <a:off x="7203387" y="1433400"/>
            <a:ext cx="162300" cy="99600"/>
          </a:xfrm>
          <a:prstGeom prst="right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37" name="Google Shape;437;p47"/>
          <p:cNvSpPr txBox="1"/>
          <p:nvPr/>
        </p:nvSpPr>
        <p:spPr>
          <a:xfrm>
            <a:off x="1742425" y="1768625"/>
            <a:ext cx="4845000" cy="2079300"/>
          </a:xfrm>
          <a:prstGeom prst="rect">
            <a:avLst/>
          </a:prstGeom>
          <a:noFill/>
          <a:ln>
            <a:noFill/>
          </a:ln>
        </p:spPr>
        <p:txBody>
          <a:bodyPr spcFirstLastPara="1" wrap="square" lIns="91425" tIns="91425" rIns="91425" bIns="91425" anchor="t" anchorCtr="0">
            <a:noAutofit/>
          </a:bodyPr>
          <a:lstStyle/>
          <a:p>
            <a:pPr marL="457200" lvl="0" indent="-292100" algn="l" rtl="0">
              <a:lnSpc>
                <a:spcPct val="150000"/>
              </a:lnSpc>
              <a:spcBef>
                <a:spcPts val="0"/>
              </a:spcBef>
              <a:spcAft>
                <a:spcPts val="0"/>
              </a:spcAft>
              <a:buClr>
                <a:schemeClr val="dk2"/>
              </a:buClr>
              <a:buSzPts val="1000"/>
              <a:buFont typeface="Lato"/>
              <a:buChar char="➔"/>
            </a:pPr>
            <a:r>
              <a:rPr lang="en" sz="1800">
                <a:solidFill>
                  <a:schemeClr val="dk2"/>
                </a:solidFill>
                <a:latin typeface="Lato"/>
                <a:ea typeface="Lato"/>
                <a:cs typeface="Lato"/>
                <a:sym typeface="Lato"/>
              </a:rPr>
              <a:t>Accessibility Policy</a:t>
            </a:r>
            <a:endParaRPr sz="1800">
              <a:solidFill>
                <a:schemeClr val="dk2"/>
              </a:solidFill>
              <a:latin typeface="Lato"/>
              <a:ea typeface="Lato"/>
              <a:cs typeface="Lato"/>
              <a:sym typeface="Lato"/>
            </a:endParaRPr>
          </a:p>
          <a:p>
            <a:pPr marL="457200" lvl="0" indent="-292100" algn="l" rtl="0">
              <a:lnSpc>
                <a:spcPct val="150000"/>
              </a:lnSpc>
              <a:spcBef>
                <a:spcPts val="0"/>
              </a:spcBef>
              <a:spcAft>
                <a:spcPts val="0"/>
              </a:spcAft>
              <a:buClr>
                <a:schemeClr val="dk2"/>
              </a:buClr>
              <a:buSzPts val="1000"/>
              <a:buFont typeface="Lato"/>
              <a:buChar char="➔"/>
            </a:pPr>
            <a:r>
              <a:rPr lang="en" sz="1800">
                <a:solidFill>
                  <a:schemeClr val="dk2"/>
                </a:solidFill>
                <a:latin typeface="Lato"/>
                <a:ea typeface="Lato"/>
                <a:cs typeface="Lato"/>
                <a:sym typeface="Lato"/>
              </a:rPr>
              <a:t>Admission Policy</a:t>
            </a:r>
            <a:endParaRPr sz="1800">
              <a:solidFill>
                <a:schemeClr val="dk2"/>
              </a:solidFill>
              <a:latin typeface="Lato"/>
              <a:ea typeface="Lato"/>
              <a:cs typeface="Lato"/>
              <a:sym typeface="Lato"/>
            </a:endParaRPr>
          </a:p>
          <a:p>
            <a:pPr marL="457200" lvl="0" indent="-292100" algn="l" rtl="0">
              <a:lnSpc>
                <a:spcPct val="150000"/>
              </a:lnSpc>
              <a:spcBef>
                <a:spcPts val="0"/>
              </a:spcBef>
              <a:spcAft>
                <a:spcPts val="0"/>
              </a:spcAft>
              <a:buClr>
                <a:schemeClr val="dk2"/>
              </a:buClr>
              <a:buSzPts val="1000"/>
              <a:buFont typeface="Lato"/>
              <a:buChar char="➔"/>
            </a:pPr>
            <a:r>
              <a:rPr lang="en" sz="1800">
                <a:solidFill>
                  <a:schemeClr val="dk2"/>
                </a:solidFill>
                <a:latin typeface="Lato"/>
                <a:ea typeface="Lato"/>
                <a:cs typeface="Lato"/>
                <a:sym typeface="Lato"/>
              </a:rPr>
              <a:t>Behaviour Policy</a:t>
            </a:r>
            <a:endParaRPr sz="1800">
              <a:solidFill>
                <a:schemeClr val="dk2"/>
              </a:solidFill>
              <a:latin typeface="Lato"/>
              <a:ea typeface="Lato"/>
              <a:cs typeface="Lato"/>
              <a:sym typeface="Lato"/>
            </a:endParaRPr>
          </a:p>
          <a:p>
            <a:pPr marL="457200" lvl="0" indent="-292100" algn="l" rtl="0">
              <a:lnSpc>
                <a:spcPct val="150000"/>
              </a:lnSpc>
              <a:spcBef>
                <a:spcPts val="0"/>
              </a:spcBef>
              <a:spcAft>
                <a:spcPts val="0"/>
              </a:spcAft>
              <a:buClr>
                <a:schemeClr val="dk2"/>
              </a:buClr>
              <a:buSzPts val="1000"/>
              <a:buFont typeface="Lato"/>
              <a:buChar char="➔"/>
            </a:pPr>
            <a:r>
              <a:rPr lang="en" sz="1800">
                <a:solidFill>
                  <a:schemeClr val="dk2"/>
                </a:solidFill>
                <a:latin typeface="Lato"/>
                <a:ea typeface="Lato"/>
                <a:cs typeface="Lato"/>
                <a:sym typeface="Lato"/>
              </a:rPr>
              <a:t>Equality &amp; Diversity Policy &amp; Objectives </a:t>
            </a:r>
            <a:endParaRPr sz="1800">
              <a:solidFill>
                <a:schemeClr val="dk2"/>
              </a:solidFill>
              <a:latin typeface="Lato"/>
              <a:ea typeface="Lato"/>
              <a:cs typeface="Lato"/>
              <a:sym typeface="Lato"/>
            </a:endParaRPr>
          </a:p>
          <a:p>
            <a:pPr marL="457200" lvl="0" indent="-292100" algn="l" rtl="0">
              <a:lnSpc>
                <a:spcPct val="150000"/>
              </a:lnSpc>
              <a:spcBef>
                <a:spcPts val="0"/>
              </a:spcBef>
              <a:spcAft>
                <a:spcPts val="0"/>
              </a:spcAft>
              <a:buClr>
                <a:schemeClr val="dk2"/>
              </a:buClr>
              <a:buSzPts val="1000"/>
              <a:buFont typeface="Lato"/>
              <a:buChar char="➔"/>
            </a:pPr>
            <a:r>
              <a:rPr lang="en" sz="1800">
                <a:solidFill>
                  <a:schemeClr val="dk2"/>
                </a:solidFill>
                <a:latin typeface="Lato"/>
                <a:ea typeface="Lato"/>
                <a:cs typeface="Lato"/>
                <a:sym typeface="Lato"/>
              </a:rPr>
              <a:t>Medical Needs Policy</a:t>
            </a:r>
            <a:endParaRPr sz="1800">
              <a:solidFill>
                <a:schemeClr val="dk2"/>
              </a:solidFill>
              <a:latin typeface="Lato"/>
              <a:ea typeface="Lato"/>
              <a:cs typeface="Lato"/>
              <a:sym typeface="Lato"/>
            </a:endParaRPr>
          </a:p>
          <a:p>
            <a:pPr marL="457200" lvl="0" indent="-292100" algn="l" rtl="0">
              <a:lnSpc>
                <a:spcPct val="150000"/>
              </a:lnSpc>
              <a:spcBef>
                <a:spcPts val="0"/>
              </a:spcBef>
              <a:spcAft>
                <a:spcPts val="0"/>
              </a:spcAft>
              <a:buClr>
                <a:schemeClr val="dk2"/>
              </a:buClr>
              <a:buSzPts val="1000"/>
              <a:buFont typeface="Lato"/>
              <a:buChar char="➔"/>
            </a:pPr>
            <a:r>
              <a:rPr lang="en" sz="1800">
                <a:solidFill>
                  <a:schemeClr val="dk2"/>
                </a:solidFill>
                <a:latin typeface="Lato"/>
                <a:ea typeface="Lato"/>
                <a:cs typeface="Lato"/>
                <a:sym typeface="Lato"/>
              </a:rPr>
              <a:t>Safeguarding Policy</a:t>
            </a:r>
            <a:endParaRPr sz="1800">
              <a:solidFill>
                <a:schemeClr val="dk2"/>
              </a:solidFill>
              <a:latin typeface="Lato"/>
              <a:ea typeface="Lato"/>
              <a:cs typeface="Lato"/>
              <a:sym typeface="Lato"/>
            </a:endParaRPr>
          </a:p>
          <a:p>
            <a:pPr marL="457200" lvl="0" indent="-292100" algn="l" rtl="0">
              <a:lnSpc>
                <a:spcPct val="150000"/>
              </a:lnSpc>
              <a:spcBef>
                <a:spcPts val="0"/>
              </a:spcBef>
              <a:spcAft>
                <a:spcPts val="0"/>
              </a:spcAft>
              <a:buClr>
                <a:schemeClr val="dk2"/>
              </a:buClr>
              <a:buSzPts val="1000"/>
              <a:buFont typeface="Lato"/>
              <a:buChar char="➔"/>
            </a:pPr>
            <a:r>
              <a:rPr lang="en" sz="1800">
                <a:solidFill>
                  <a:schemeClr val="dk2"/>
                </a:solidFill>
                <a:latin typeface="Lato"/>
                <a:ea typeface="Lato"/>
                <a:cs typeface="Lato"/>
                <a:sym typeface="Lato"/>
              </a:rPr>
              <a:t>SEND Policy</a:t>
            </a:r>
            <a:endParaRPr sz="1800">
              <a:solidFill>
                <a:schemeClr val="dk2"/>
              </a:solidFill>
              <a:latin typeface="Lato"/>
              <a:ea typeface="Lato"/>
              <a:cs typeface="Lato"/>
              <a:sym typeface="Lato"/>
            </a:endParaRPr>
          </a:p>
          <a:p>
            <a:pPr marL="0" lvl="0" indent="0" algn="l" rtl="0">
              <a:spcBef>
                <a:spcPts val="0"/>
              </a:spcBef>
              <a:spcAft>
                <a:spcPts val="0"/>
              </a:spcAft>
              <a:buNone/>
            </a:pPr>
            <a:endParaRPr sz="1800">
              <a:solidFill>
                <a:schemeClr val="dk2"/>
              </a:solidFill>
              <a:latin typeface="Lato"/>
              <a:ea typeface="Lato"/>
              <a:cs typeface="Lato"/>
              <a:sym typeface="Lato"/>
            </a:endParaRPr>
          </a:p>
        </p:txBody>
      </p:sp>
      <p:pic>
        <p:nvPicPr>
          <p:cNvPr id="438" name="Google Shape;438;p47"/>
          <p:cNvPicPr preferRelativeResize="0"/>
          <p:nvPr/>
        </p:nvPicPr>
        <p:blipFill>
          <a:blip r:embed="rId4"/>
          <a:srcRect/>
          <a:stretch/>
        </p:blipFill>
        <p:spPr>
          <a:xfrm>
            <a:off x="273899" y="173606"/>
            <a:ext cx="864750" cy="66838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442"/>
        <p:cNvGrpSpPr/>
        <p:nvPr/>
      </p:nvGrpSpPr>
      <p:grpSpPr>
        <a:xfrm>
          <a:off x="0" y="0"/>
          <a:ext cx="0" cy="0"/>
          <a:chOff x="0" y="0"/>
          <a:chExt cx="0" cy="0"/>
        </a:xfrm>
      </p:grpSpPr>
      <p:sp>
        <p:nvSpPr>
          <p:cNvPr id="443" name="Google Shape;443;p48"/>
          <p:cNvSpPr txBox="1"/>
          <p:nvPr/>
        </p:nvSpPr>
        <p:spPr>
          <a:xfrm>
            <a:off x="1299300" y="171100"/>
            <a:ext cx="7570800" cy="49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Further Sources of Support</a:t>
            </a:r>
            <a:endParaRPr sz="2600" b="1">
              <a:solidFill>
                <a:schemeClr val="dk2"/>
              </a:solidFill>
              <a:latin typeface="Raleway"/>
              <a:ea typeface="Raleway"/>
              <a:cs typeface="Raleway"/>
              <a:sym typeface="Raleway"/>
            </a:endParaRPr>
          </a:p>
        </p:txBody>
      </p:sp>
      <p:cxnSp>
        <p:nvCxnSpPr>
          <p:cNvPr id="444" name="Google Shape;444;p48"/>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graphicFrame>
        <p:nvGraphicFramePr>
          <p:cNvPr id="445" name="Google Shape;445;p48"/>
          <p:cNvGraphicFramePr/>
          <p:nvPr/>
        </p:nvGraphicFramePr>
        <p:xfrm>
          <a:off x="384789" y="1089738"/>
          <a:ext cx="8374425" cy="3966900"/>
        </p:xfrm>
        <a:graphic>
          <a:graphicData uri="http://schemas.openxmlformats.org/drawingml/2006/table">
            <a:tbl>
              <a:tblPr firstRow="1" bandRow="1">
                <a:noFill/>
                <a:tableStyleId>{C76A57A2-26A6-48B3-9945-50618AFA088C}</a:tableStyleId>
              </a:tblPr>
              <a:tblGrid>
                <a:gridCol w="1078125">
                  <a:extLst>
                    <a:ext uri="{9D8B030D-6E8A-4147-A177-3AD203B41FA5}">
                      <a16:colId xmlns:a16="http://schemas.microsoft.com/office/drawing/2014/main" val="20000"/>
                    </a:ext>
                  </a:extLst>
                </a:gridCol>
                <a:gridCol w="1424825">
                  <a:extLst>
                    <a:ext uri="{9D8B030D-6E8A-4147-A177-3AD203B41FA5}">
                      <a16:colId xmlns:a16="http://schemas.microsoft.com/office/drawing/2014/main" val="20001"/>
                    </a:ext>
                  </a:extLst>
                </a:gridCol>
                <a:gridCol w="1370075">
                  <a:extLst>
                    <a:ext uri="{9D8B030D-6E8A-4147-A177-3AD203B41FA5}">
                      <a16:colId xmlns:a16="http://schemas.microsoft.com/office/drawing/2014/main" val="20002"/>
                    </a:ext>
                  </a:extLst>
                </a:gridCol>
                <a:gridCol w="756525">
                  <a:extLst>
                    <a:ext uri="{9D8B030D-6E8A-4147-A177-3AD203B41FA5}">
                      <a16:colId xmlns:a16="http://schemas.microsoft.com/office/drawing/2014/main" val="20003"/>
                    </a:ext>
                  </a:extLst>
                </a:gridCol>
                <a:gridCol w="2474225">
                  <a:extLst>
                    <a:ext uri="{9D8B030D-6E8A-4147-A177-3AD203B41FA5}">
                      <a16:colId xmlns:a16="http://schemas.microsoft.com/office/drawing/2014/main" val="20004"/>
                    </a:ext>
                  </a:extLst>
                </a:gridCol>
                <a:gridCol w="1270650">
                  <a:extLst>
                    <a:ext uri="{9D8B030D-6E8A-4147-A177-3AD203B41FA5}">
                      <a16:colId xmlns:a16="http://schemas.microsoft.com/office/drawing/2014/main" val="20005"/>
                    </a:ext>
                  </a:extLst>
                </a:gridCol>
              </a:tblGrid>
              <a:tr h="368650">
                <a:tc>
                  <a:txBody>
                    <a:bodyPr/>
                    <a:lstStyle/>
                    <a:p>
                      <a:pPr marL="0" marR="0" lvl="0" indent="0" algn="ctr" rtl="0">
                        <a:lnSpc>
                          <a:spcPct val="100000"/>
                        </a:lnSpc>
                        <a:spcBef>
                          <a:spcPts val="0"/>
                        </a:spcBef>
                        <a:spcAft>
                          <a:spcPts val="0"/>
                        </a:spcAft>
                        <a:buClr>
                          <a:srgbClr val="000000"/>
                        </a:buClr>
                        <a:buSzPts val="800"/>
                        <a:buFont typeface="Arial"/>
                        <a:buNone/>
                      </a:pPr>
                      <a:r>
                        <a:rPr lang="en" sz="900" u="none" strike="noStrike" cap="none">
                          <a:solidFill>
                            <a:schemeClr val="lt1"/>
                          </a:solidFill>
                          <a:latin typeface="Lato"/>
                          <a:ea typeface="Lato"/>
                          <a:cs typeface="Lato"/>
                          <a:sym typeface="Lato"/>
                        </a:rPr>
                        <a:t>Suppor</a:t>
                      </a:r>
                      <a:r>
                        <a:rPr lang="en" sz="900">
                          <a:solidFill>
                            <a:schemeClr val="lt1"/>
                          </a:solidFill>
                          <a:latin typeface="Lato"/>
                          <a:ea typeface="Lato"/>
                          <a:cs typeface="Lato"/>
                          <a:sym typeface="Lato"/>
                        </a:rPr>
                        <a:t>t Name</a:t>
                      </a:r>
                      <a:endParaRPr sz="900" u="none" strike="noStrike" cap="none">
                        <a:solidFill>
                          <a:schemeClr val="lt1"/>
                        </a:solidFill>
                        <a:latin typeface="Lato"/>
                        <a:ea typeface="Lato"/>
                        <a:cs typeface="Lato"/>
                        <a:sym typeface="Lato"/>
                      </a:endParaRPr>
                    </a:p>
                  </a:txBody>
                  <a:tcPr marL="91450" marR="91450" marT="45725" marB="45725">
                    <a:lnL w="12700" cap="flat" cmpd="sng">
                      <a:solidFill>
                        <a:schemeClr val="dk2"/>
                      </a:solidFill>
                      <a:prstDash val="solid"/>
                      <a:round/>
                      <a:headEnd type="none" w="sm" len="sm"/>
                      <a:tailEnd type="none" w="sm" len="sm"/>
                    </a:lnL>
                    <a:lnR w="12700" cap="flat" cmpd="sng">
                      <a:solidFill>
                        <a:schemeClr val="dk2"/>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chemeClr val="dk2"/>
                      </a:solidFill>
                      <a:prstDash val="solid"/>
                      <a:round/>
                      <a:headEnd type="none" w="sm" len="sm"/>
                      <a:tailEnd type="none" w="sm" len="sm"/>
                    </a:lnB>
                    <a:solidFill>
                      <a:srgbClr val="CC4125"/>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 sz="900" u="none" strike="noStrike" cap="none">
                          <a:solidFill>
                            <a:schemeClr val="lt1"/>
                          </a:solidFill>
                          <a:latin typeface="Lato"/>
                          <a:ea typeface="Lato"/>
                          <a:cs typeface="Lato"/>
                          <a:sym typeface="Lato"/>
                        </a:rPr>
                        <a:t>Website address</a:t>
                      </a:r>
                      <a:endParaRPr sz="900" u="none" strike="noStrike" cap="none">
                        <a:solidFill>
                          <a:schemeClr val="lt1"/>
                        </a:solidFill>
                        <a:latin typeface="Lato"/>
                        <a:ea typeface="Lato"/>
                        <a:cs typeface="Lato"/>
                        <a:sym typeface="Lato"/>
                      </a:endParaRPr>
                    </a:p>
                  </a:txBody>
                  <a:tcPr marL="91450" marR="91450" marT="45725" marB="45725">
                    <a:lnL w="12700" cap="flat" cmpd="sng">
                      <a:solidFill>
                        <a:schemeClr val="dk2"/>
                      </a:solidFill>
                      <a:prstDash val="solid"/>
                      <a:round/>
                      <a:headEnd type="none" w="sm" len="sm"/>
                      <a:tailEnd type="none" w="sm" len="sm"/>
                    </a:lnL>
                    <a:lnR w="12700" cap="flat" cmpd="sng">
                      <a:solidFill>
                        <a:schemeClr val="dk2"/>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chemeClr val="dk2"/>
                      </a:solidFill>
                      <a:prstDash val="solid"/>
                      <a:round/>
                      <a:headEnd type="none" w="sm" len="sm"/>
                      <a:tailEnd type="none" w="sm" len="sm"/>
                    </a:lnB>
                    <a:solidFill>
                      <a:srgbClr val="CC4125"/>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 sz="900" u="none" strike="noStrike" cap="none">
                          <a:solidFill>
                            <a:schemeClr val="lt1"/>
                          </a:solidFill>
                          <a:latin typeface="Lato"/>
                          <a:ea typeface="Lato"/>
                          <a:cs typeface="Lato"/>
                          <a:sym typeface="Lato"/>
                        </a:rPr>
                        <a:t>Email address</a:t>
                      </a:r>
                      <a:endParaRPr sz="900" u="none" strike="noStrike" cap="none">
                        <a:solidFill>
                          <a:schemeClr val="lt1"/>
                        </a:solidFill>
                        <a:latin typeface="Lato"/>
                        <a:ea typeface="Lato"/>
                        <a:cs typeface="Lato"/>
                        <a:sym typeface="Lato"/>
                      </a:endParaRPr>
                    </a:p>
                  </a:txBody>
                  <a:tcPr marL="91450" marR="91450" marT="45725" marB="45725">
                    <a:lnL w="12700" cap="flat" cmpd="sng">
                      <a:solidFill>
                        <a:schemeClr val="dk2"/>
                      </a:solidFill>
                      <a:prstDash val="solid"/>
                      <a:round/>
                      <a:headEnd type="none" w="sm" len="sm"/>
                      <a:tailEnd type="none" w="sm" len="sm"/>
                    </a:lnL>
                    <a:lnR w="12700" cap="flat" cmpd="sng">
                      <a:solidFill>
                        <a:schemeClr val="dk2"/>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chemeClr val="dk2"/>
                      </a:solidFill>
                      <a:prstDash val="solid"/>
                      <a:round/>
                      <a:headEnd type="none" w="sm" len="sm"/>
                      <a:tailEnd type="none" w="sm" len="sm"/>
                    </a:lnB>
                    <a:solidFill>
                      <a:srgbClr val="CC4125"/>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 sz="900" u="none" strike="noStrike" cap="none">
                          <a:solidFill>
                            <a:schemeClr val="lt1"/>
                          </a:solidFill>
                          <a:latin typeface="Lato"/>
                          <a:ea typeface="Lato"/>
                          <a:cs typeface="Lato"/>
                          <a:sym typeface="Lato"/>
                        </a:rPr>
                        <a:t>Telephone</a:t>
                      </a:r>
                      <a:endParaRPr sz="900" u="none" strike="noStrike" cap="none">
                        <a:solidFill>
                          <a:schemeClr val="lt1"/>
                        </a:solidFill>
                        <a:latin typeface="Lato"/>
                        <a:ea typeface="Lato"/>
                        <a:cs typeface="Lato"/>
                        <a:sym typeface="Lato"/>
                      </a:endParaRPr>
                    </a:p>
                  </a:txBody>
                  <a:tcPr marL="91450" marR="91450" marT="45725" marB="45725">
                    <a:lnL w="12700" cap="flat" cmpd="sng">
                      <a:solidFill>
                        <a:schemeClr val="dk2"/>
                      </a:solidFill>
                      <a:prstDash val="solid"/>
                      <a:round/>
                      <a:headEnd type="none" w="sm" len="sm"/>
                      <a:tailEnd type="none" w="sm" len="sm"/>
                    </a:lnL>
                    <a:lnR w="12700" cap="flat" cmpd="sng">
                      <a:solidFill>
                        <a:schemeClr val="dk2"/>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chemeClr val="dk2"/>
                      </a:solidFill>
                      <a:prstDash val="solid"/>
                      <a:round/>
                      <a:headEnd type="none" w="sm" len="sm"/>
                      <a:tailEnd type="none" w="sm" len="sm"/>
                    </a:lnB>
                    <a:solidFill>
                      <a:srgbClr val="CC4125"/>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 sz="900" u="none" strike="noStrike" cap="none">
                          <a:solidFill>
                            <a:schemeClr val="lt1"/>
                          </a:solidFill>
                          <a:latin typeface="Lato"/>
                          <a:ea typeface="Lato"/>
                          <a:cs typeface="Lato"/>
                          <a:sym typeface="Lato"/>
                        </a:rPr>
                        <a:t>Brief </a:t>
                      </a:r>
                      <a:r>
                        <a:rPr lang="en" sz="900">
                          <a:solidFill>
                            <a:schemeClr val="lt1"/>
                          </a:solidFill>
                          <a:latin typeface="Lato"/>
                          <a:ea typeface="Lato"/>
                          <a:cs typeface="Lato"/>
                          <a:sym typeface="Lato"/>
                        </a:rPr>
                        <a:t>D</a:t>
                      </a:r>
                      <a:r>
                        <a:rPr lang="en" sz="900" u="none" strike="noStrike" cap="none">
                          <a:solidFill>
                            <a:schemeClr val="lt1"/>
                          </a:solidFill>
                          <a:latin typeface="Lato"/>
                          <a:ea typeface="Lato"/>
                          <a:cs typeface="Lato"/>
                          <a:sym typeface="Lato"/>
                        </a:rPr>
                        <a:t>escription of </a:t>
                      </a:r>
                      <a:r>
                        <a:rPr lang="en" sz="900">
                          <a:solidFill>
                            <a:schemeClr val="lt1"/>
                          </a:solidFill>
                          <a:latin typeface="Lato"/>
                          <a:ea typeface="Lato"/>
                          <a:cs typeface="Lato"/>
                          <a:sym typeface="Lato"/>
                        </a:rPr>
                        <a:t>S</a:t>
                      </a:r>
                      <a:r>
                        <a:rPr lang="en" sz="900" u="none" strike="noStrike" cap="none">
                          <a:solidFill>
                            <a:schemeClr val="lt1"/>
                          </a:solidFill>
                          <a:latin typeface="Lato"/>
                          <a:ea typeface="Lato"/>
                          <a:cs typeface="Lato"/>
                          <a:sym typeface="Lato"/>
                        </a:rPr>
                        <a:t>ervice</a:t>
                      </a:r>
                      <a:endParaRPr sz="900" u="none" strike="noStrike" cap="none">
                        <a:solidFill>
                          <a:schemeClr val="lt1"/>
                        </a:solidFill>
                        <a:latin typeface="Lato"/>
                        <a:ea typeface="Lato"/>
                        <a:cs typeface="Lato"/>
                        <a:sym typeface="Lato"/>
                      </a:endParaRPr>
                    </a:p>
                  </a:txBody>
                  <a:tcPr marL="91450" marR="91450" marT="45725" marB="45725">
                    <a:lnL w="12700" cap="flat" cmpd="sng">
                      <a:solidFill>
                        <a:schemeClr val="dk2"/>
                      </a:solidFill>
                      <a:prstDash val="solid"/>
                      <a:round/>
                      <a:headEnd type="none" w="sm" len="sm"/>
                      <a:tailEnd type="none" w="sm" len="sm"/>
                    </a:lnL>
                    <a:lnR w="12700" cap="flat" cmpd="sng">
                      <a:solidFill>
                        <a:schemeClr val="dk2"/>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chemeClr val="dk2"/>
                      </a:solidFill>
                      <a:prstDash val="solid"/>
                      <a:round/>
                      <a:headEnd type="none" w="sm" len="sm"/>
                      <a:tailEnd type="none" w="sm" len="sm"/>
                    </a:lnB>
                    <a:solidFill>
                      <a:srgbClr val="CC4125"/>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 sz="900" u="none" strike="noStrike" cap="none">
                          <a:solidFill>
                            <a:schemeClr val="lt1"/>
                          </a:solidFill>
                          <a:latin typeface="Lato"/>
                          <a:ea typeface="Lato"/>
                          <a:cs typeface="Lato"/>
                          <a:sym typeface="Lato"/>
                        </a:rPr>
                        <a:t>Who </a:t>
                      </a:r>
                      <a:r>
                        <a:rPr lang="en" sz="900">
                          <a:solidFill>
                            <a:schemeClr val="lt1"/>
                          </a:solidFill>
                          <a:latin typeface="Lato"/>
                          <a:ea typeface="Lato"/>
                          <a:cs typeface="Lato"/>
                          <a:sym typeface="Lato"/>
                        </a:rPr>
                        <a:t>is it for?</a:t>
                      </a:r>
                      <a:endParaRPr sz="900" u="none" strike="noStrike" cap="none">
                        <a:solidFill>
                          <a:schemeClr val="lt1"/>
                        </a:solidFill>
                        <a:latin typeface="Lato"/>
                        <a:ea typeface="Lato"/>
                        <a:cs typeface="Lato"/>
                        <a:sym typeface="Lato"/>
                      </a:endParaRPr>
                    </a:p>
                  </a:txBody>
                  <a:tcPr marL="91450" marR="91450" marT="45725" marB="45725">
                    <a:lnL w="12700" cap="flat" cmpd="sng">
                      <a:solidFill>
                        <a:schemeClr val="dk2"/>
                      </a:solidFill>
                      <a:prstDash val="solid"/>
                      <a:round/>
                      <a:headEnd type="none" w="sm" len="sm"/>
                      <a:tailEnd type="none" w="sm" len="sm"/>
                    </a:lnL>
                    <a:lnR w="12700" cap="flat" cmpd="sng">
                      <a:solidFill>
                        <a:schemeClr val="dk2"/>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chemeClr val="dk2"/>
                      </a:solidFill>
                      <a:prstDash val="solid"/>
                      <a:round/>
                      <a:headEnd type="none" w="sm" len="sm"/>
                      <a:tailEnd type="none" w="sm" len="sm"/>
                    </a:lnB>
                    <a:solidFill>
                      <a:srgbClr val="CC4125"/>
                    </a:solidFill>
                  </a:tcPr>
                </a:tc>
                <a:extLst>
                  <a:ext uri="{0D108BD9-81ED-4DB2-BD59-A6C34878D82A}">
                    <a16:rowId xmlns:a16="http://schemas.microsoft.com/office/drawing/2014/main" val="10000"/>
                  </a:ext>
                </a:extLst>
              </a:tr>
              <a:tr h="664925">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Local offer</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https://www.norfolk.gov.uk/children-and-families/send-local-offer</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n/a</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n/a</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Find information on support in education </a:t>
                      </a:r>
                      <a:endParaRPr sz="1200" b="1" u="none" strike="noStrike" cap="none">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Learn about special needs services that can help children, young people and their families</a:t>
                      </a:r>
                      <a:endParaRPr sz="1200" b="1" u="none" strike="noStrike" cap="none">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Find a support network - parents, groups and organisations. Get guidance and advice about how to help a young person plan their adult life</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Anyone in the life of a child or young person aged 0-25 who has a special educational need and/or disability (SEND) in Norfolk. </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2"/>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extLst>
                  <a:ext uri="{0D108BD9-81ED-4DB2-BD59-A6C34878D82A}">
                    <a16:rowId xmlns:a16="http://schemas.microsoft.com/office/drawing/2014/main" val="10001"/>
                  </a:ext>
                </a:extLst>
              </a:tr>
              <a:tr h="374000">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Norfolk  SENDIASS (Information, advice &amp; support services)</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https://www.norfolksendiass.org.uk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norfolksendiass@norfolk.gov.uk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01603 704070</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We provide free and impartial information, advice and support about special educational needs &amp; disabilities (SEND).</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For children, young people, parents and carers.</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extLst>
                  <a:ext uri="{0D108BD9-81ED-4DB2-BD59-A6C34878D82A}">
                    <a16:rowId xmlns:a16="http://schemas.microsoft.com/office/drawing/2014/main" val="10002"/>
                  </a:ext>
                </a:extLst>
              </a:tr>
              <a:tr h="664925">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Contact a family</a:t>
                      </a:r>
                      <a:endParaRPr sz="1200" b="1" u="none" strike="noStrike" cap="none">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https://contact.org.uk/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info@contact.org.uk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0808 808 3555</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Contact is a trading name of Contact a Family. We run a free helpline for parents and carers with a disabled child aged from birth to 25, living in any part of the UK. Your child does not need a diagnosis for you to call our helpline. We support families, bring families together and help families take action for others.</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Parents and carers with a disabled child.</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extLst>
                  <a:ext uri="{0D108BD9-81ED-4DB2-BD59-A6C34878D82A}">
                    <a16:rowId xmlns:a16="http://schemas.microsoft.com/office/drawing/2014/main" val="10003"/>
                  </a:ext>
                </a:extLst>
              </a:tr>
              <a:tr h="567950">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SEND Gateway</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https://www.sendgateway.org.uk/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info@wholeschoolsend.com</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020 3925 3596</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The SEND gateway is an online portal offering education professionals free, easy access to high quality information, resources and training for meeting the needs of children with special educational needs and disabilities (SEND).</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Educational professionals</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extLst>
                  <a:ext uri="{0D108BD9-81ED-4DB2-BD59-A6C34878D82A}">
                    <a16:rowId xmlns:a16="http://schemas.microsoft.com/office/drawing/2014/main" val="10004"/>
                  </a:ext>
                </a:extLst>
              </a:tr>
              <a:tr h="758500">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Independent Parental Special Education Advice (IPSEA)</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https://www.ipsea.org.uk/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office@ipsea.net</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01799 582030</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Our vision is that children and young people with special educational needs and disabilities are able to fulfil their potential. We help children and young people with special educational needs and disabilities, and their families and carers, to get the appropriate education, training and support to which they are entitled under the law.</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Children and young people with special educational needs and disabilities, and their families and carers</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6B8AF"/>
                    </a:solidFill>
                  </a:tcPr>
                </a:tc>
                <a:extLst>
                  <a:ext uri="{0D108BD9-81ED-4DB2-BD59-A6C34878D82A}">
                    <a16:rowId xmlns:a16="http://schemas.microsoft.com/office/drawing/2014/main" val="10005"/>
                  </a:ext>
                </a:extLst>
              </a:tr>
              <a:tr h="567950">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Family Voice</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https://www.familyvoice.org.uk/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office@familyvoice.org.uk</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07950 302937 </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Is the parent carer forum for Norfolk. We work with (not for) the local authority, health and social services to improve services for children and young people with special educational needs and/or disabilities (SEND) and their families.</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600" b="1" u="none" strike="noStrike" cap="none">
                          <a:solidFill>
                            <a:srgbClr val="3A3838"/>
                          </a:solidFill>
                          <a:latin typeface="Lato"/>
                          <a:ea typeface="Lato"/>
                          <a:cs typeface="Lato"/>
                          <a:sym typeface="Lato"/>
                        </a:rPr>
                        <a:t>Families, children and young people  with SEND.</a:t>
                      </a:r>
                      <a:endParaRPr sz="600" b="1" u="none" strike="noStrike" cap="none">
                        <a:solidFill>
                          <a:srgbClr val="3A3838"/>
                        </a:solidFill>
                        <a:latin typeface="Lato"/>
                        <a:ea typeface="Lato"/>
                        <a:cs typeface="Lato"/>
                        <a:sym typeface="Lato"/>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D7E6B"/>
                    </a:solidFill>
                  </a:tcPr>
                </a:tc>
                <a:extLst>
                  <a:ext uri="{0D108BD9-81ED-4DB2-BD59-A6C34878D82A}">
                    <a16:rowId xmlns:a16="http://schemas.microsoft.com/office/drawing/2014/main" val="10006"/>
                  </a:ext>
                </a:extLst>
              </a:tr>
            </a:tbl>
          </a:graphicData>
        </a:graphic>
      </p:graphicFrame>
      <p:pic>
        <p:nvPicPr>
          <p:cNvPr id="446" name="Google Shape;446;p48"/>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100"/>
        <p:cNvGrpSpPr/>
        <p:nvPr/>
      </p:nvGrpSpPr>
      <p:grpSpPr>
        <a:xfrm>
          <a:off x="0" y="0"/>
          <a:ext cx="0" cy="0"/>
          <a:chOff x="0" y="0"/>
          <a:chExt cx="0" cy="0"/>
        </a:xfrm>
      </p:grpSpPr>
      <p:sp>
        <p:nvSpPr>
          <p:cNvPr id="101" name="Google Shape;101;p16"/>
          <p:cNvSpPr txBox="1"/>
          <p:nvPr/>
        </p:nvSpPr>
        <p:spPr>
          <a:xfrm>
            <a:off x="1296925" y="193625"/>
            <a:ext cx="7570800" cy="6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Schools Approach &amp; Rationale</a:t>
            </a:r>
            <a:endParaRPr sz="2600" b="1">
              <a:solidFill>
                <a:schemeClr val="dk2"/>
              </a:solidFill>
              <a:latin typeface="Raleway"/>
              <a:ea typeface="Raleway"/>
              <a:cs typeface="Raleway"/>
              <a:sym typeface="Raleway"/>
            </a:endParaRPr>
          </a:p>
        </p:txBody>
      </p:sp>
      <p:sp>
        <p:nvSpPr>
          <p:cNvPr id="102" name="Google Shape;102;p16"/>
          <p:cNvSpPr txBox="1"/>
          <p:nvPr/>
        </p:nvSpPr>
        <p:spPr>
          <a:xfrm>
            <a:off x="231100" y="1074375"/>
            <a:ext cx="8709900" cy="3785100"/>
          </a:xfrm>
          <a:prstGeom prst="rect">
            <a:avLst/>
          </a:prstGeom>
          <a:noFill/>
          <a:ln>
            <a:noFill/>
          </a:ln>
        </p:spPr>
        <p:txBody>
          <a:bodyPr spcFirstLastPara="1" wrap="square" lIns="91425" tIns="91425" rIns="91425" bIns="91425" anchor="t" anchorCtr="0">
            <a:noAutofit/>
          </a:bodyPr>
          <a:lstStyle/>
          <a:p>
            <a:pPr marL="0" lvl="0" indent="0" algn="l" rtl="0">
              <a:lnSpc>
                <a:spcPct val="110000"/>
              </a:lnSpc>
              <a:spcBef>
                <a:spcPts val="500"/>
              </a:spcBef>
              <a:spcAft>
                <a:spcPts val="0"/>
              </a:spcAft>
              <a:buNone/>
            </a:pPr>
            <a:r>
              <a:rPr lang="en" sz="1700" dirty="0">
                <a:solidFill>
                  <a:schemeClr val="dk2"/>
                </a:solidFill>
                <a:latin typeface="Lato"/>
                <a:ea typeface="Lato"/>
                <a:cs typeface="Lato"/>
                <a:sym typeface="Lato"/>
              </a:rPr>
              <a:t>The Windmill Primary Federation of schools is committed to providing a full and efficient education to all students and embraces the concept of equal opportunities for all.</a:t>
            </a:r>
            <a:endParaRPr sz="1700" dirty="0">
              <a:solidFill>
                <a:schemeClr val="dk2"/>
              </a:solidFill>
              <a:latin typeface="Lato"/>
              <a:ea typeface="Lato"/>
              <a:cs typeface="Lato"/>
              <a:sym typeface="Lato"/>
            </a:endParaRPr>
          </a:p>
          <a:p>
            <a:pPr marL="0" lvl="0" indent="0" algn="l" rtl="0">
              <a:lnSpc>
                <a:spcPct val="110000"/>
              </a:lnSpc>
              <a:spcBef>
                <a:spcPts val="500"/>
              </a:spcBef>
              <a:spcAft>
                <a:spcPts val="0"/>
              </a:spcAft>
              <a:buNone/>
            </a:pPr>
            <a:r>
              <a:rPr lang="en" sz="1700" dirty="0">
                <a:solidFill>
                  <a:schemeClr val="dk2"/>
                </a:solidFill>
                <a:latin typeface="Lato"/>
                <a:ea typeface="Lato"/>
                <a:cs typeface="Lato"/>
                <a:sym typeface="Lato"/>
              </a:rPr>
              <a:t>We endeavour to:</a:t>
            </a:r>
            <a:endParaRPr sz="1700" dirty="0">
              <a:solidFill>
                <a:schemeClr val="dk2"/>
              </a:solidFill>
              <a:latin typeface="Lato"/>
              <a:ea typeface="Lato"/>
              <a:cs typeface="Lato"/>
              <a:sym typeface="Lato"/>
            </a:endParaRPr>
          </a:p>
          <a:p>
            <a:pPr marL="457200" lvl="0" indent="-292100" algn="l" rtl="0">
              <a:lnSpc>
                <a:spcPct val="110000"/>
              </a:lnSpc>
              <a:spcBef>
                <a:spcPts val="500"/>
              </a:spcBef>
              <a:spcAft>
                <a:spcPts val="0"/>
              </a:spcAft>
              <a:buClr>
                <a:schemeClr val="dk2"/>
              </a:buClr>
              <a:buSzPts val="1000"/>
              <a:buFont typeface="Lato"/>
              <a:buChar char="➔"/>
            </a:pPr>
            <a:r>
              <a:rPr lang="en" sz="1700" dirty="0">
                <a:solidFill>
                  <a:schemeClr val="dk2"/>
                </a:solidFill>
                <a:latin typeface="Lato"/>
                <a:ea typeface="Lato"/>
                <a:cs typeface="Lato"/>
                <a:sym typeface="Lato"/>
              </a:rPr>
              <a:t>Be welcoming, safe, happy environments where everyone is respected and listened to</a:t>
            </a:r>
            <a:endParaRPr sz="17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Provide Quality First Teaching</a:t>
            </a:r>
            <a:endParaRPr sz="17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Nurture, within a caring environment</a:t>
            </a:r>
            <a:endParaRPr sz="17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Be able to provide Teaching Assistants to support and encourage independence</a:t>
            </a:r>
            <a:endParaRPr sz="17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Be supportive for the whole family</a:t>
            </a:r>
            <a:endParaRPr sz="17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Provide a stimulating learning environment</a:t>
            </a:r>
            <a:endParaRPr sz="17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Be committed to teamwork</a:t>
            </a:r>
            <a:endParaRPr sz="1700" dirty="0">
              <a:solidFill>
                <a:schemeClr val="dk2"/>
              </a:solidFill>
              <a:latin typeface="Lato"/>
              <a:ea typeface="Lato"/>
              <a:cs typeface="Lato"/>
              <a:sym typeface="Lato"/>
            </a:endParaRPr>
          </a:p>
          <a:p>
            <a:pPr marL="457200" lvl="0" indent="-292100" algn="l" rtl="0">
              <a:lnSpc>
                <a:spcPct val="11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Be providers of varied experiences including a wide range of opportunities</a:t>
            </a:r>
            <a:endParaRPr sz="1700" dirty="0">
              <a:solidFill>
                <a:schemeClr val="dk2"/>
              </a:solidFill>
              <a:latin typeface="Lato"/>
              <a:ea typeface="Lato"/>
              <a:cs typeface="Lato"/>
              <a:sym typeface="Lato"/>
            </a:endParaRPr>
          </a:p>
          <a:p>
            <a:pPr marL="0" lvl="0" indent="0" algn="l" rtl="0">
              <a:spcBef>
                <a:spcPts val="0"/>
              </a:spcBef>
              <a:spcAft>
                <a:spcPts val="0"/>
              </a:spcAft>
              <a:buNone/>
            </a:pPr>
            <a:endParaRPr sz="1800" dirty="0">
              <a:solidFill>
                <a:schemeClr val="dk2"/>
              </a:solidFill>
              <a:latin typeface="Lato"/>
              <a:ea typeface="Lato"/>
              <a:cs typeface="Lato"/>
              <a:sym typeface="Lato"/>
            </a:endParaRPr>
          </a:p>
        </p:txBody>
      </p:sp>
      <p:cxnSp>
        <p:nvCxnSpPr>
          <p:cNvPr id="103" name="Google Shape;103;p16"/>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104" name="Google Shape;104;p16"/>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108"/>
        <p:cNvGrpSpPr/>
        <p:nvPr/>
      </p:nvGrpSpPr>
      <p:grpSpPr>
        <a:xfrm>
          <a:off x="0" y="0"/>
          <a:ext cx="0" cy="0"/>
          <a:chOff x="0" y="0"/>
          <a:chExt cx="0" cy="0"/>
        </a:xfrm>
      </p:grpSpPr>
      <p:grpSp>
        <p:nvGrpSpPr>
          <p:cNvPr id="109" name="Google Shape;109;p17"/>
          <p:cNvGrpSpPr/>
          <p:nvPr/>
        </p:nvGrpSpPr>
        <p:grpSpPr>
          <a:xfrm>
            <a:off x="6084788" y="3072750"/>
            <a:ext cx="1713048" cy="1923246"/>
            <a:chOff x="693258" y="685499"/>
            <a:chExt cx="2030400" cy="4076400"/>
          </a:xfrm>
        </p:grpSpPr>
        <p:sp>
          <p:nvSpPr>
            <p:cNvPr id="110" name="Google Shape;110;p17"/>
            <p:cNvSpPr/>
            <p:nvPr/>
          </p:nvSpPr>
          <p:spPr>
            <a:xfrm>
              <a:off x="693258" y="685499"/>
              <a:ext cx="2030400" cy="4076400"/>
            </a:xfrm>
            <a:prstGeom prst="rect">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7"/>
            <p:cNvSpPr/>
            <p:nvPr/>
          </p:nvSpPr>
          <p:spPr>
            <a:xfrm rot="5400000">
              <a:off x="1938871" y="2785391"/>
              <a:ext cx="389100" cy="278100"/>
            </a:xfrm>
            <a:prstGeom prst="rightArrow">
              <a:avLst>
                <a:gd name="adj1" fmla="val 34239"/>
                <a:gd name="adj2" fmla="val 57035"/>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17"/>
          <p:cNvGrpSpPr/>
          <p:nvPr/>
        </p:nvGrpSpPr>
        <p:grpSpPr>
          <a:xfrm>
            <a:off x="3806022" y="3069798"/>
            <a:ext cx="1652725" cy="1923246"/>
            <a:chOff x="693258" y="685499"/>
            <a:chExt cx="2030400" cy="4076400"/>
          </a:xfrm>
        </p:grpSpPr>
        <p:sp>
          <p:nvSpPr>
            <p:cNvPr id="113" name="Google Shape;113;p17"/>
            <p:cNvSpPr/>
            <p:nvPr/>
          </p:nvSpPr>
          <p:spPr>
            <a:xfrm>
              <a:off x="693258" y="685499"/>
              <a:ext cx="2030400" cy="4076400"/>
            </a:xfrm>
            <a:prstGeom prst="rect">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7"/>
            <p:cNvSpPr/>
            <p:nvPr/>
          </p:nvSpPr>
          <p:spPr>
            <a:xfrm rot="5400000">
              <a:off x="1938871" y="2785391"/>
              <a:ext cx="389100" cy="278100"/>
            </a:xfrm>
            <a:prstGeom prst="rightArrow">
              <a:avLst>
                <a:gd name="adj1" fmla="val 34239"/>
                <a:gd name="adj2" fmla="val 57035"/>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7"/>
          <p:cNvGrpSpPr/>
          <p:nvPr/>
        </p:nvGrpSpPr>
        <p:grpSpPr>
          <a:xfrm>
            <a:off x="1484521" y="3089020"/>
            <a:ext cx="1713048" cy="1923246"/>
            <a:chOff x="693258" y="685499"/>
            <a:chExt cx="2030400" cy="4076400"/>
          </a:xfrm>
        </p:grpSpPr>
        <p:sp>
          <p:nvSpPr>
            <p:cNvPr id="116" name="Google Shape;116;p17"/>
            <p:cNvSpPr/>
            <p:nvPr/>
          </p:nvSpPr>
          <p:spPr>
            <a:xfrm>
              <a:off x="693258" y="685499"/>
              <a:ext cx="2030400" cy="4076400"/>
            </a:xfrm>
            <a:prstGeom prst="rect">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7"/>
            <p:cNvSpPr/>
            <p:nvPr/>
          </p:nvSpPr>
          <p:spPr>
            <a:xfrm rot="5400000">
              <a:off x="1938871" y="2785391"/>
              <a:ext cx="389100" cy="278100"/>
            </a:xfrm>
            <a:prstGeom prst="rightArrow">
              <a:avLst>
                <a:gd name="adj1" fmla="val 34239"/>
                <a:gd name="adj2" fmla="val 57035"/>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17"/>
          <p:cNvGrpSpPr/>
          <p:nvPr/>
        </p:nvGrpSpPr>
        <p:grpSpPr>
          <a:xfrm>
            <a:off x="7154674" y="1092857"/>
            <a:ext cx="1713048" cy="1923246"/>
            <a:chOff x="693258" y="685499"/>
            <a:chExt cx="2030400" cy="4076400"/>
          </a:xfrm>
        </p:grpSpPr>
        <p:sp>
          <p:nvSpPr>
            <p:cNvPr id="119" name="Google Shape;119;p17"/>
            <p:cNvSpPr/>
            <p:nvPr/>
          </p:nvSpPr>
          <p:spPr>
            <a:xfrm>
              <a:off x="693258" y="685499"/>
              <a:ext cx="2030400" cy="4076400"/>
            </a:xfrm>
            <a:prstGeom prst="rect">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7"/>
            <p:cNvSpPr/>
            <p:nvPr/>
          </p:nvSpPr>
          <p:spPr>
            <a:xfrm rot="5400000">
              <a:off x="1938871" y="2785391"/>
              <a:ext cx="389100" cy="278100"/>
            </a:xfrm>
            <a:prstGeom prst="rightArrow">
              <a:avLst>
                <a:gd name="adj1" fmla="val 34239"/>
                <a:gd name="adj2" fmla="val 57035"/>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121;p17"/>
          <p:cNvGrpSpPr/>
          <p:nvPr/>
        </p:nvGrpSpPr>
        <p:grpSpPr>
          <a:xfrm>
            <a:off x="4915224" y="1092870"/>
            <a:ext cx="1713048" cy="1923246"/>
            <a:chOff x="693258" y="685499"/>
            <a:chExt cx="2030400" cy="4076400"/>
          </a:xfrm>
        </p:grpSpPr>
        <p:sp>
          <p:nvSpPr>
            <p:cNvPr id="122" name="Google Shape;122;p17"/>
            <p:cNvSpPr/>
            <p:nvPr/>
          </p:nvSpPr>
          <p:spPr>
            <a:xfrm>
              <a:off x="693258" y="685499"/>
              <a:ext cx="2030400" cy="4076400"/>
            </a:xfrm>
            <a:prstGeom prst="rect">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7"/>
            <p:cNvSpPr/>
            <p:nvPr/>
          </p:nvSpPr>
          <p:spPr>
            <a:xfrm rot="5400000">
              <a:off x="1938871" y="2785391"/>
              <a:ext cx="389100" cy="278100"/>
            </a:xfrm>
            <a:prstGeom prst="rightArrow">
              <a:avLst>
                <a:gd name="adj1" fmla="val 34239"/>
                <a:gd name="adj2" fmla="val 57035"/>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17"/>
          <p:cNvGrpSpPr/>
          <p:nvPr/>
        </p:nvGrpSpPr>
        <p:grpSpPr>
          <a:xfrm>
            <a:off x="2581949" y="1092857"/>
            <a:ext cx="1713048" cy="1923246"/>
            <a:chOff x="693258" y="685499"/>
            <a:chExt cx="2030400" cy="4076400"/>
          </a:xfrm>
        </p:grpSpPr>
        <p:sp>
          <p:nvSpPr>
            <p:cNvPr id="125" name="Google Shape;125;p17"/>
            <p:cNvSpPr/>
            <p:nvPr/>
          </p:nvSpPr>
          <p:spPr>
            <a:xfrm>
              <a:off x="693258" y="685499"/>
              <a:ext cx="2030400" cy="4076400"/>
            </a:xfrm>
            <a:prstGeom prst="rect">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7"/>
            <p:cNvSpPr/>
            <p:nvPr/>
          </p:nvSpPr>
          <p:spPr>
            <a:xfrm rot="5400000">
              <a:off x="1938871" y="2785391"/>
              <a:ext cx="389100" cy="278100"/>
            </a:xfrm>
            <a:prstGeom prst="rightArrow">
              <a:avLst>
                <a:gd name="adj1" fmla="val 34239"/>
                <a:gd name="adj2" fmla="val 57035"/>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7"/>
          <p:cNvSpPr txBox="1"/>
          <p:nvPr/>
        </p:nvSpPr>
        <p:spPr>
          <a:xfrm>
            <a:off x="1296925" y="193625"/>
            <a:ext cx="7570800" cy="6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Who’s Who in Our Team?</a:t>
            </a:r>
            <a:endParaRPr sz="2600" b="1">
              <a:solidFill>
                <a:schemeClr val="dk2"/>
              </a:solidFill>
              <a:latin typeface="Raleway"/>
              <a:ea typeface="Raleway"/>
              <a:cs typeface="Raleway"/>
              <a:sym typeface="Raleway"/>
            </a:endParaRPr>
          </a:p>
        </p:txBody>
      </p:sp>
      <p:cxnSp>
        <p:nvCxnSpPr>
          <p:cNvPr id="128" name="Google Shape;128;p17"/>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grpSp>
        <p:nvGrpSpPr>
          <p:cNvPr id="129" name="Google Shape;129;p17"/>
          <p:cNvGrpSpPr/>
          <p:nvPr/>
        </p:nvGrpSpPr>
        <p:grpSpPr>
          <a:xfrm>
            <a:off x="273949" y="1092807"/>
            <a:ext cx="1713048" cy="1923246"/>
            <a:chOff x="693258" y="685499"/>
            <a:chExt cx="2030400" cy="4076400"/>
          </a:xfrm>
        </p:grpSpPr>
        <p:sp>
          <p:nvSpPr>
            <p:cNvPr id="130" name="Google Shape;130;p17"/>
            <p:cNvSpPr/>
            <p:nvPr/>
          </p:nvSpPr>
          <p:spPr>
            <a:xfrm>
              <a:off x="693258" y="685499"/>
              <a:ext cx="2030400" cy="4076400"/>
            </a:xfrm>
            <a:prstGeom prst="rect">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7"/>
            <p:cNvSpPr/>
            <p:nvPr/>
          </p:nvSpPr>
          <p:spPr>
            <a:xfrm rot="5400000">
              <a:off x="1938871" y="2785391"/>
              <a:ext cx="389100" cy="278100"/>
            </a:xfrm>
            <a:prstGeom prst="rightArrow">
              <a:avLst>
                <a:gd name="adj1" fmla="val 34239"/>
                <a:gd name="adj2" fmla="val 57035"/>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3" name="Google Shape;133;p17"/>
          <p:cNvPicPr preferRelativeResize="0"/>
          <p:nvPr/>
        </p:nvPicPr>
        <p:blipFill>
          <a:blip r:embed="rId3"/>
          <a:srcRect t="7950" b="7950"/>
          <a:stretch/>
        </p:blipFill>
        <p:spPr>
          <a:xfrm>
            <a:off x="2764200" y="1112075"/>
            <a:ext cx="1348550" cy="1525225"/>
          </a:xfrm>
          <a:prstGeom prst="rect">
            <a:avLst/>
          </a:prstGeom>
          <a:noFill/>
          <a:ln>
            <a:noFill/>
          </a:ln>
        </p:spPr>
      </p:pic>
      <p:pic>
        <p:nvPicPr>
          <p:cNvPr id="134" name="Google Shape;134;p17"/>
          <p:cNvPicPr preferRelativeResize="0"/>
          <p:nvPr/>
        </p:nvPicPr>
        <p:blipFill>
          <a:blip r:embed="rId4"/>
          <a:srcRect t="392" b="392"/>
          <a:stretch/>
        </p:blipFill>
        <p:spPr>
          <a:xfrm>
            <a:off x="5091198" y="1112079"/>
            <a:ext cx="1361069" cy="1566464"/>
          </a:xfrm>
          <a:prstGeom prst="rect">
            <a:avLst/>
          </a:prstGeom>
          <a:noFill/>
          <a:ln>
            <a:noFill/>
          </a:ln>
        </p:spPr>
      </p:pic>
      <p:sp>
        <p:nvSpPr>
          <p:cNvPr id="138" name="Google Shape;138;p17"/>
          <p:cNvSpPr txBox="1"/>
          <p:nvPr/>
        </p:nvSpPr>
        <p:spPr>
          <a:xfrm>
            <a:off x="359175" y="2541250"/>
            <a:ext cx="1542600" cy="50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solidFill>
                  <a:srgbClr val="FFFFFF"/>
                </a:solidFill>
                <a:latin typeface="Lato"/>
                <a:ea typeface="Lato"/>
                <a:cs typeface="Lato"/>
                <a:sym typeface="Lato"/>
              </a:rPr>
              <a:t>Mrs L. Cousins</a:t>
            </a:r>
            <a:endParaRPr sz="1200" dirty="0">
              <a:solidFill>
                <a:srgbClr val="FFFFFF"/>
              </a:solidFill>
              <a:latin typeface="Lato"/>
              <a:ea typeface="Lato"/>
              <a:cs typeface="Lato"/>
              <a:sym typeface="Lato"/>
            </a:endParaRPr>
          </a:p>
          <a:p>
            <a:pPr marL="0" lvl="0" indent="0" algn="ctr" rtl="0">
              <a:spcBef>
                <a:spcPts val="0"/>
              </a:spcBef>
              <a:spcAft>
                <a:spcPts val="0"/>
              </a:spcAft>
              <a:buNone/>
            </a:pPr>
            <a:r>
              <a:rPr lang="en" sz="1000" dirty="0">
                <a:solidFill>
                  <a:srgbClr val="FFFFFF"/>
                </a:solidFill>
                <a:latin typeface="Lato"/>
                <a:ea typeface="Lato"/>
                <a:cs typeface="Lato"/>
                <a:sym typeface="Lato"/>
              </a:rPr>
              <a:t>Chair of Governors</a:t>
            </a:r>
            <a:endParaRPr sz="1000" dirty="0">
              <a:solidFill>
                <a:srgbClr val="FFFFFF"/>
              </a:solidFill>
              <a:latin typeface="Lato"/>
              <a:ea typeface="Lato"/>
              <a:cs typeface="Lato"/>
              <a:sym typeface="Lato"/>
            </a:endParaRPr>
          </a:p>
        </p:txBody>
      </p:sp>
      <p:sp>
        <p:nvSpPr>
          <p:cNvPr id="139" name="Google Shape;139;p17"/>
          <p:cNvSpPr txBox="1"/>
          <p:nvPr/>
        </p:nvSpPr>
        <p:spPr>
          <a:xfrm>
            <a:off x="2556763" y="2541250"/>
            <a:ext cx="1763400" cy="50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solidFill>
                  <a:srgbClr val="FFFFFF"/>
                </a:solidFill>
                <a:latin typeface="Lato"/>
                <a:ea typeface="Lato"/>
                <a:cs typeface="Lato"/>
                <a:sym typeface="Lato"/>
              </a:rPr>
              <a:t>Mr C. Jansen</a:t>
            </a:r>
            <a:endParaRPr sz="1200" dirty="0">
              <a:solidFill>
                <a:srgbClr val="FFFFFF"/>
              </a:solidFill>
              <a:latin typeface="Lato"/>
              <a:ea typeface="Lato"/>
              <a:cs typeface="Lato"/>
              <a:sym typeface="Lato"/>
            </a:endParaRPr>
          </a:p>
          <a:p>
            <a:pPr marL="0" lvl="0" indent="0" algn="ctr" rtl="0">
              <a:spcBef>
                <a:spcPts val="0"/>
              </a:spcBef>
              <a:spcAft>
                <a:spcPts val="0"/>
              </a:spcAft>
              <a:buNone/>
            </a:pPr>
            <a:r>
              <a:rPr lang="en" sz="1000" dirty="0">
                <a:solidFill>
                  <a:srgbClr val="FFFFFF"/>
                </a:solidFill>
                <a:latin typeface="Lato"/>
                <a:ea typeface="Lato"/>
                <a:cs typeface="Lato"/>
                <a:sym typeface="Lato"/>
              </a:rPr>
              <a:t>Executive Headteacher</a:t>
            </a:r>
            <a:endParaRPr sz="1000" dirty="0">
              <a:solidFill>
                <a:srgbClr val="FFFFFF"/>
              </a:solidFill>
              <a:latin typeface="Lato"/>
              <a:ea typeface="Lato"/>
              <a:cs typeface="Lato"/>
              <a:sym typeface="Lato"/>
            </a:endParaRPr>
          </a:p>
        </p:txBody>
      </p:sp>
      <p:sp>
        <p:nvSpPr>
          <p:cNvPr id="140" name="Google Shape;140;p17"/>
          <p:cNvSpPr txBox="1"/>
          <p:nvPr/>
        </p:nvSpPr>
        <p:spPr>
          <a:xfrm>
            <a:off x="4765837" y="2571750"/>
            <a:ext cx="2011800" cy="50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solidFill>
                  <a:srgbClr val="FFFFFF"/>
                </a:solidFill>
                <a:latin typeface="Lato"/>
                <a:ea typeface="Lato"/>
                <a:cs typeface="Lato"/>
                <a:sym typeface="Lato"/>
              </a:rPr>
              <a:t>Mrs E. Hunt</a:t>
            </a:r>
            <a:endParaRPr sz="1200" dirty="0">
              <a:solidFill>
                <a:srgbClr val="FFFFFF"/>
              </a:solidFill>
              <a:latin typeface="Lato"/>
              <a:ea typeface="Lato"/>
              <a:cs typeface="Lato"/>
              <a:sym typeface="Lato"/>
            </a:endParaRPr>
          </a:p>
          <a:p>
            <a:pPr marL="0" lvl="0" indent="0" algn="ctr" rtl="0">
              <a:spcBef>
                <a:spcPts val="0"/>
              </a:spcBef>
              <a:spcAft>
                <a:spcPts val="0"/>
              </a:spcAft>
              <a:buNone/>
            </a:pPr>
            <a:r>
              <a:rPr lang="en" sz="900" dirty="0">
                <a:solidFill>
                  <a:srgbClr val="FFFFFF"/>
                </a:solidFill>
                <a:latin typeface="Lato"/>
                <a:ea typeface="Lato"/>
                <a:cs typeface="Lato"/>
                <a:sym typeface="Lato"/>
              </a:rPr>
              <a:t>Executive Headteacher</a:t>
            </a:r>
            <a:endParaRPr sz="900" dirty="0">
              <a:solidFill>
                <a:srgbClr val="FFFFFF"/>
              </a:solidFill>
              <a:latin typeface="Lato"/>
              <a:ea typeface="Lato"/>
              <a:cs typeface="Lato"/>
              <a:sym typeface="Lato"/>
            </a:endParaRPr>
          </a:p>
        </p:txBody>
      </p:sp>
      <p:sp>
        <p:nvSpPr>
          <p:cNvPr id="141" name="Google Shape;141;p17"/>
          <p:cNvSpPr txBox="1"/>
          <p:nvPr/>
        </p:nvSpPr>
        <p:spPr>
          <a:xfrm>
            <a:off x="7013557" y="2587310"/>
            <a:ext cx="2011800" cy="50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solidFill>
                  <a:srgbClr val="FFFFFF"/>
                </a:solidFill>
                <a:latin typeface="Lato"/>
                <a:ea typeface="Lato"/>
                <a:cs typeface="Lato"/>
                <a:sym typeface="Lato"/>
              </a:rPr>
              <a:t> Mrs R. Kett</a:t>
            </a:r>
            <a:endParaRPr sz="1200" dirty="0">
              <a:solidFill>
                <a:srgbClr val="FFFFFF"/>
              </a:solidFill>
              <a:latin typeface="Lato"/>
              <a:ea typeface="Lato"/>
              <a:cs typeface="Lato"/>
              <a:sym typeface="Lato"/>
            </a:endParaRPr>
          </a:p>
          <a:p>
            <a:pPr marL="0" lvl="0" indent="0" algn="ctr" rtl="0">
              <a:spcBef>
                <a:spcPts val="0"/>
              </a:spcBef>
              <a:spcAft>
                <a:spcPts val="0"/>
              </a:spcAft>
              <a:buNone/>
            </a:pPr>
            <a:r>
              <a:rPr lang="en" sz="1000" dirty="0">
                <a:solidFill>
                  <a:srgbClr val="FFFFFF"/>
                </a:solidFill>
                <a:latin typeface="Lato"/>
                <a:ea typeface="Lato"/>
                <a:cs typeface="Lato"/>
                <a:sym typeface="Lato"/>
              </a:rPr>
              <a:t>SEND Governor</a:t>
            </a:r>
            <a:endParaRPr sz="1000" dirty="0">
              <a:solidFill>
                <a:srgbClr val="FFFFFF"/>
              </a:solidFill>
              <a:latin typeface="Lato"/>
              <a:ea typeface="Lato"/>
              <a:cs typeface="Lato"/>
              <a:sym typeface="Lato"/>
            </a:endParaRPr>
          </a:p>
        </p:txBody>
      </p:sp>
      <p:sp>
        <p:nvSpPr>
          <p:cNvPr id="142" name="Google Shape;142;p17"/>
          <p:cNvSpPr txBox="1"/>
          <p:nvPr/>
        </p:nvSpPr>
        <p:spPr>
          <a:xfrm>
            <a:off x="1569734" y="4531388"/>
            <a:ext cx="1542600" cy="50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solidFill>
                  <a:srgbClr val="FFFFFF"/>
                </a:solidFill>
                <a:latin typeface="Lato"/>
                <a:ea typeface="Lato"/>
                <a:cs typeface="Lato"/>
                <a:sym typeface="Lato"/>
              </a:rPr>
              <a:t>Mrs K. Farthing</a:t>
            </a:r>
            <a:endParaRPr sz="1200" dirty="0">
              <a:solidFill>
                <a:srgbClr val="FFFFFF"/>
              </a:solidFill>
              <a:latin typeface="Lato"/>
              <a:ea typeface="Lato"/>
              <a:cs typeface="Lato"/>
              <a:sym typeface="Lato"/>
            </a:endParaRPr>
          </a:p>
          <a:p>
            <a:pPr marL="0" lvl="0" indent="0" algn="ctr" rtl="0">
              <a:spcBef>
                <a:spcPts val="0"/>
              </a:spcBef>
              <a:spcAft>
                <a:spcPts val="0"/>
              </a:spcAft>
              <a:buNone/>
            </a:pPr>
            <a:r>
              <a:rPr lang="en" sz="1000" dirty="0">
                <a:solidFill>
                  <a:srgbClr val="FFFFFF"/>
                </a:solidFill>
                <a:latin typeface="Lato"/>
                <a:ea typeface="Lato"/>
                <a:cs typeface="Lato"/>
                <a:sym typeface="Lato"/>
              </a:rPr>
              <a:t>SENCo</a:t>
            </a:r>
            <a:endParaRPr sz="1000" dirty="0">
              <a:solidFill>
                <a:srgbClr val="FFFFFF"/>
              </a:solidFill>
              <a:latin typeface="Lato"/>
              <a:ea typeface="Lato"/>
              <a:cs typeface="Lato"/>
              <a:sym typeface="Lato"/>
            </a:endParaRPr>
          </a:p>
        </p:txBody>
      </p:sp>
      <p:sp>
        <p:nvSpPr>
          <p:cNvPr id="143" name="Google Shape;143;p17"/>
          <p:cNvSpPr txBox="1"/>
          <p:nvPr/>
        </p:nvSpPr>
        <p:spPr>
          <a:xfrm>
            <a:off x="3695127" y="4562850"/>
            <a:ext cx="1895400" cy="65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solidFill>
                  <a:srgbClr val="FFFFFF"/>
                </a:solidFill>
                <a:latin typeface="Lato"/>
                <a:ea typeface="Lato"/>
                <a:cs typeface="Lato"/>
                <a:sym typeface="Lato"/>
              </a:rPr>
              <a:t>Miss G. Hird</a:t>
            </a:r>
            <a:endParaRPr sz="1200" dirty="0">
              <a:solidFill>
                <a:srgbClr val="FFFFFF"/>
              </a:solidFill>
              <a:latin typeface="Lato"/>
              <a:ea typeface="Lato"/>
              <a:cs typeface="Lato"/>
              <a:sym typeface="Lato"/>
            </a:endParaRPr>
          </a:p>
          <a:p>
            <a:pPr marL="0" lvl="0" indent="0" algn="ctr" rtl="0">
              <a:spcBef>
                <a:spcPts val="0"/>
              </a:spcBef>
              <a:spcAft>
                <a:spcPts val="0"/>
              </a:spcAft>
              <a:buNone/>
            </a:pPr>
            <a:r>
              <a:rPr lang="en" sz="900" dirty="0">
                <a:solidFill>
                  <a:srgbClr val="FFFFFF"/>
                </a:solidFill>
                <a:latin typeface="Lato"/>
                <a:ea typeface="Lato"/>
                <a:cs typeface="Lato"/>
                <a:sym typeface="Lato"/>
              </a:rPr>
              <a:t>SEND Admin </a:t>
            </a:r>
            <a:endParaRPr sz="900" dirty="0">
              <a:solidFill>
                <a:srgbClr val="FFFFFF"/>
              </a:solidFill>
              <a:latin typeface="Lato"/>
              <a:ea typeface="Lato"/>
              <a:cs typeface="Lato"/>
              <a:sym typeface="Lato"/>
            </a:endParaRPr>
          </a:p>
        </p:txBody>
      </p:sp>
      <p:sp>
        <p:nvSpPr>
          <p:cNvPr id="144" name="Google Shape;144;p17"/>
          <p:cNvSpPr txBox="1"/>
          <p:nvPr/>
        </p:nvSpPr>
        <p:spPr>
          <a:xfrm>
            <a:off x="5993589" y="4514980"/>
            <a:ext cx="1895400" cy="43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000" dirty="0">
              <a:solidFill>
                <a:srgbClr val="FFFFFF"/>
              </a:solidFill>
              <a:latin typeface="Lato"/>
              <a:ea typeface="Lato"/>
              <a:cs typeface="Lato"/>
              <a:sym typeface="Lato"/>
            </a:endParaRPr>
          </a:p>
        </p:txBody>
      </p:sp>
      <p:pic>
        <p:nvPicPr>
          <p:cNvPr id="145" name="Google Shape;145;p17"/>
          <p:cNvPicPr preferRelativeResize="0"/>
          <p:nvPr/>
        </p:nvPicPr>
        <p:blipFill>
          <a:blip r:embed="rId5"/>
          <a:srcRect/>
          <a:stretch/>
        </p:blipFill>
        <p:spPr>
          <a:xfrm>
            <a:off x="273899" y="173606"/>
            <a:ext cx="940046" cy="759977"/>
          </a:xfrm>
          <a:prstGeom prst="rect">
            <a:avLst/>
          </a:prstGeom>
          <a:noFill/>
          <a:ln>
            <a:noFill/>
          </a:ln>
        </p:spPr>
      </p:pic>
      <p:pic>
        <p:nvPicPr>
          <p:cNvPr id="146" name="Google Shape;146;p17"/>
          <p:cNvPicPr preferRelativeResize="0"/>
          <p:nvPr/>
        </p:nvPicPr>
        <p:blipFill>
          <a:blip r:embed="rId6"/>
          <a:srcRect/>
          <a:stretch/>
        </p:blipFill>
        <p:spPr>
          <a:xfrm>
            <a:off x="1769172" y="3156918"/>
            <a:ext cx="1143716" cy="1372458"/>
          </a:xfrm>
          <a:prstGeom prst="rect">
            <a:avLst/>
          </a:prstGeom>
          <a:noFill/>
          <a:ln>
            <a:noFill/>
          </a:ln>
        </p:spPr>
      </p:pic>
      <p:sp>
        <p:nvSpPr>
          <p:cNvPr id="150" name="Google Shape;150;p17"/>
          <p:cNvSpPr txBox="1"/>
          <p:nvPr/>
        </p:nvSpPr>
        <p:spPr>
          <a:xfrm>
            <a:off x="6039171" y="4537388"/>
            <a:ext cx="1895400" cy="43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solidFill>
                  <a:srgbClr val="FFFFFF"/>
                </a:solidFill>
                <a:latin typeface="Lato"/>
                <a:ea typeface="Lato"/>
                <a:cs typeface="Lato"/>
                <a:sym typeface="Lato"/>
              </a:rPr>
              <a:t>Mrs P. Marlow</a:t>
            </a:r>
            <a:endParaRPr sz="1200" dirty="0">
              <a:solidFill>
                <a:srgbClr val="FFFFFF"/>
              </a:solidFill>
              <a:latin typeface="Lato"/>
              <a:ea typeface="Lato"/>
              <a:cs typeface="Lato"/>
              <a:sym typeface="Lato"/>
            </a:endParaRPr>
          </a:p>
          <a:p>
            <a:pPr marL="0" lvl="0" indent="0" algn="ctr" rtl="0">
              <a:spcBef>
                <a:spcPts val="0"/>
              </a:spcBef>
              <a:spcAft>
                <a:spcPts val="0"/>
              </a:spcAft>
              <a:buNone/>
            </a:pPr>
            <a:r>
              <a:rPr lang="en" sz="1000" dirty="0">
                <a:solidFill>
                  <a:srgbClr val="FFFFFF"/>
                </a:solidFill>
                <a:latin typeface="Lato"/>
                <a:ea typeface="Lato"/>
                <a:cs typeface="Lato"/>
                <a:sym typeface="Lato"/>
              </a:rPr>
              <a:t>Safeguarding and Pastoral</a:t>
            </a:r>
            <a:endParaRPr sz="1000" dirty="0">
              <a:solidFill>
                <a:srgbClr val="FFFFFF"/>
              </a:solidFill>
              <a:latin typeface="Lato"/>
              <a:ea typeface="Lato"/>
              <a:cs typeface="Lato"/>
              <a:sym typeface="Lato"/>
            </a:endParaRPr>
          </a:p>
        </p:txBody>
      </p:sp>
      <p:pic>
        <p:nvPicPr>
          <p:cNvPr id="5" name="Picture 4">
            <a:extLst>
              <a:ext uri="{FF2B5EF4-FFF2-40B4-BE49-F238E27FC236}">
                <a16:creationId xmlns:a16="http://schemas.microsoft.com/office/drawing/2014/main" id="{1F3EE098-7414-4C60-93A3-5E481DE6D7B9}"/>
              </a:ext>
            </a:extLst>
          </p:cNvPr>
          <p:cNvPicPr>
            <a:picLocks noChangeAspect="1"/>
          </p:cNvPicPr>
          <p:nvPr/>
        </p:nvPicPr>
        <p:blipFill>
          <a:blip r:embed="rId7"/>
          <a:stretch>
            <a:fillRect/>
          </a:stretch>
        </p:blipFill>
        <p:spPr>
          <a:xfrm>
            <a:off x="599079" y="1139606"/>
            <a:ext cx="1136156" cy="1511409"/>
          </a:xfrm>
          <a:prstGeom prst="rect">
            <a:avLst/>
          </a:prstGeom>
        </p:spPr>
      </p:pic>
      <p:pic>
        <p:nvPicPr>
          <p:cNvPr id="7" name="Picture 6">
            <a:extLst>
              <a:ext uri="{FF2B5EF4-FFF2-40B4-BE49-F238E27FC236}">
                <a16:creationId xmlns:a16="http://schemas.microsoft.com/office/drawing/2014/main" id="{1A5C790D-B68B-4171-BC35-4E5F6A80C741}"/>
              </a:ext>
            </a:extLst>
          </p:cNvPr>
          <p:cNvPicPr>
            <a:picLocks noChangeAspect="1"/>
          </p:cNvPicPr>
          <p:nvPr/>
        </p:nvPicPr>
        <p:blipFill>
          <a:blip r:embed="rId8"/>
          <a:stretch>
            <a:fillRect/>
          </a:stretch>
        </p:blipFill>
        <p:spPr>
          <a:xfrm rot="5400000">
            <a:off x="7255027" y="1340791"/>
            <a:ext cx="1528860" cy="1146645"/>
          </a:xfrm>
          <a:prstGeom prst="rect">
            <a:avLst/>
          </a:prstGeom>
        </p:spPr>
      </p:pic>
      <p:pic>
        <p:nvPicPr>
          <p:cNvPr id="2" name="Picture 1">
            <a:extLst>
              <a:ext uri="{FF2B5EF4-FFF2-40B4-BE49-F238E27FC236}">
                <a16:creationId xmlns:a16="http://schemas.microsoft.com/office/drawing/2014/main" id="{D34BDDF8-DB87-4B78-9DD3-9D8AF5832E9F}"/>
              </a:ext>
            </a:extLst>
          </p:cNvPr>
          <p:cNvPicPr>
            <a:picLocks noChangeAspect="1"/>
          </p:cNvPicPr>
          <p:nvPr/>
        </p:nvPicPr>
        <p:blipFill>
          <a:blip r:embed="rId9"/>
          <a:stretch>
            <a:fillRect/>
          </a:stretch>
        </p:blipFill>
        <p:spPr>
          <a:xfrm>
            <a:off x="4083752" y="3113487"/>
            <a:ext cx="1075624" cy="1520757"/>
          </a:xfrm>
          <a:prstGeom prst="rect">
            <a:avLst/>
          </a:prstGeom>
        </p:spPr>
      </p:pic>
      <p:pic>
        <p:nvPicPr>
          <p:cNvPr id="9" name="Picture 8">
            <a:extLst>
              <a:ext uri="{FF2B5EF4-FFF2-40B4-BE49-F238E27FC236}">
                <a16:creationId xmlns:a16="http://schemas.microsoft.com/office/drawing/2014/main" id="{564F761A-0CDB-4284-BFFE-B75691ACB875}"/>
              </a:ext>
            </a:extLst>
          </p:cNvPr>
          <p:cNvPicPr>
            <a:picLocks noChangeAspect="1"/>
          </p:cNvPicPr>
          <p:nvPr/>
        </p:nvPicPr>
        <p:blipFill>
          <a:blip r:embed="rId10"/>
          <a:stretch>
            <a:fillRect/>
          </a:stretch>
        </p:blipFill>
        <p:spPr>
          <a:xfrm>
            <a:off x="6517949" y="3282893"/>
            <a:ext cx="991215" cy="12369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155"/>
        <p:cNvGrpSpPr/>
        <p:nvPr/>
      </p:nvGrpSpPr>
      <p:grpSpPr>
        <a:xfrm>
          <a:off x="0" y="0"/>
          <a:ext cx="0" cy="0"/>
          <a:chOff x="0" y="0"/>
          <a:chExt cx="0" cy="0"/>
        </a:xfrm>
      </p:grpSpPr>
      <p:sp>
        <p:nvSpPr>
          <p:cNvPr id="156" name="Google Shape;156;p18"/>
          <p:cNvSpPr txBox="1"/>
          <p:nvPr/>
        </p:nvSpPr>
        <p:spPr>
          <a:xfrm>
            <a:off x="1296925" y="193625"/>
            <a:ext cx="7570800" cy="6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Staff Training</a:t>
            </a:r>
            <a:endParaRPr sz="2600" b="1">
              <a:solidFill>
                <a:schemeClr val="dk2"/>
              </a:solidFill>
              <a:latin typeface="Raleway"/>
              <a:ea typeface="Raleway"/>
              <a:cs typeface="Raleway"/>
              <a:sym typeface="Raleway"/>
            </a:endParaRPr>
          </a:p>
        </p:txBody>
      </p:sp>
      <p:sp>
        <p:nvSpPr>
          <p:cNvPr id="157" name="Google Shape;157;p18"/>
          <p:cNvSpPr txBox="1"/>
          <p:nvPr/>
        </p:nvSpPr>
        <p:spPr>
          <a:xfrm>
            <a:off x="231100" y="1227675"/>
            <a:ext cx="8709900" cy="3631800"/>
          </a:xfrm>
          <a:prstGeom prst="rect">
            <a:avLst/>
          </a:prstGeom>
          <a:noFill/>
          <a:ln>
            <a:noFill/>
          </a:ln>
        </p:spPr>
        <p:txBody>
          <a:bodyPr spcFirstLastPara="1" wrap="square" lIns="91425" tIns="91425" rIns="91425" bIns="91425" anchor="t" anchorCtr="0">
            <a:noAutofit/>
          </a:bodyPr>
          <a:lstStyle/>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AET whole school Autistic Friendly</a:t>
            </a: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Autism (Meadowgate Special School)</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Quality First Teaching - Norfolk Virtual School </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SEND Consultations - NCC </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Speech and Language </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Read Write Inc</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Step On - Norfolk Steps </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CPD programme by West Norfolk Academies Trust &amp; SENDCo (termly)</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Adaptations to access our Knowledge Rich Curriculum</a:t>
            </a:r>
            <a:endParaRPr sz="1700" dirty="0">
              <a:solidFill>
                <a:schemeClr val="dk2"/>
              </a:solidFill>
              <a:latin typeface="Lato"/>
              <a:ea typeface="Lato"/>
              <a:cs typeface="Lato"/>
              <a:sym typeface="Lato"/>
            </a:endParaRP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Target setting </a:t>
            </a:r>
          </a:p>
          <a:p>
            <a:pPr marL="457200" lvl="0" indent="-292100" algn="l" rtl="0">
              <a:lnSpc>
                <a:spcPct val="100000"/>
              </a:lnSpc>
              <a:spcBef>
                <a:spcPts val="0"/>
              </a:spcBef>
              <a:spcAft>
                <a:spcPts val="0"/>
              </a:spcAft>
              <a:buClr>
                <a:schemeClr val="dk2"/>
              </a:buClr>
              <a:buSzPts val="1000"/>
              <a:buFont typeface="Lato"/>
              <a:buChar char="➔"/>
            </a:pPr>
            <a:r>
              <a:rPr lang="en" sz="1700" dirty="0">
                <a:solidFill>
                  <a:schemeClr val="dk2"/>
                </a:solidFill>
                <a:latin typeface="Lato"/>
                <a:ea typeface="Lato"/>
                <a:cs typeface="Lato"/>
                <a:sym typeface="Lato"/>
              </a:rPr>
              <a:t>Talk 4 Writing training</a:t>
            </a:r>
            <a:endParaRPr sz="1700" dirty="0">
              <a:solidFill>
                <a:schemeClr val="dk2"/>
              </a:solidFill>
              <a:latin typeface="Lato"/>
              <a:ea typeface="Lato"/>
              <a:cs typeface="Lato"/>
              <a:sym typeface="Lato"/>
            </a:endParaRPr>
          </a:p>
          <a:p>
            <a:pPr marL="0" lvl="0" indent="0" algn="l" rtl="0">
              <a:spcBef>
                <a:spcPts val="0"/>
              </a:spcBef>
              <a:spcAft>
                <a:spcPts val="0"/>
              </a:spcAft>
              <a:buNone/>
            </a:pPr>
            <a:endParaRPr sz="1800" dirty="0">
              <a:solidFill>
                <a:schemeClr val="dk2"/>
              </a:solidFill>
              <a:latin typeface="Lato"/>
              <a:ea typeface="Lato"/>
              <a:cs typeface="Lato"/>
              <a:sym typeface="Lato"/>
            </a:endParaRPr>
          </a:p>
        </p:txBody>
      </p:sp>
      <p:cxnSp>
        <p:nvCxnSpPr>
          <p:cNvPr id="158" name="Google Shape;158;p18"/>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159" name="Google Shape;159;p18"/>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171"/>
        <p:cNvGrpSpPr/>
        <p:nvPr/>
      </p:nvGrpSpPr>
      <p:grpSpPr>
        <a:xfrm>
          <a:off x="0" y="0"/>
          <a:ext cx="0" cy="0"/>
          <a:chOff x="0" y="0"/>
          <a:chExt cx="0" cy="0"/>
        </a:xfrm>
      </p:grpSpPr>
      <p:sp>
        <p:nvSpPr>
          <p:cNvPr id="172" name="Google Shape;172;p20"/>
          <p:cNvSpPr txBox="1"/>
          <p:nvPr/>
        </p:nvSpPr>
        <p:spPr>
          <a:xfrm>
            <a:off x="1296925" y="0"/>
            <a:ext cx="7570800" cy="86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dirty="0">
                <a:solidFill>
                  <a:schemeClr val="dk2"/>
                </a:solidFill>
                <a:latin typeface="Raleway"/>
                <a:ea typeface="Raleway"/>
                <a:cs typeface="Raleway"/>
                <a:sym typeface="Raleway"/>
              </a:rPr>
              <a:t>Responsibilities: Primary SENDCo</a:t>
            </a:r>
            <a:endParaRPr sz="2600" b="1" dirty="0">
              <a:solidFill>
                <a:schemeClr val="dk2"/>
              </a:solidFill>
              <a:latin typeface="Raleway"/>
              <a:ea typeface="Raleway"/>
              <a:cs typeface="Raleway"/>
              <a:sym typeface="Raleway"/>
            </a:endParaRPr>
          </a:p>
        </p:txBody>
      </p:sp>
      <p:sp>
        <p:nvSpPr>
          <p:cNvPr id="173" name="Google Shape;173;p20"/>
          <p:cNvSpPr txBox="1"/>
          <p:nvPr/>
        </p:nvSpPr>
        <p:spPr>
          <a:xfrm>
            <a:off x="124350" y="1020650"/>
            <a:ext cx="8889900" cy="3995400"/>
          </a:xfrm>
          <a:prstGeom prst="rect">
            <a:avLst/>
          </a:prstGeom>
          <a:noFill/>
          <a:ln>
            <a:noFill/>
          </a:ln>
        </p:spPr>
        <p:txBody>
          <a:bodyPr spcFirstLastPara="1" wrap="square" lIns="91425" tIns="91425" rIns="91425" bIns="91425" anchor="t" anchorCtr="0">
            <a:noAutofit/>
          </a:bodyPr>
          <a:lstStyle/>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Work with the Executive Headteachers, SEND Governor to determine the strategic development of the SEND policy and provision in the school.</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Have day-to-day responsibility for the operation of this SEND policy and the co-ordination of specific provision made to support individual pupils with SEND, including those who have Educational Health and Care plans.</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Provide professional guidance to colleagues and work with staff, parents, and other agencies to ensure that pupils with SEND receive appropriate support and high quality teaching. </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Advise on the graduated approach to providing SEND support. </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Be the point of contact for external agencies, especially the local authority and its support services.</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Liaise with Nursery providers and any potential next providers of education to ensure pupils and their parents are informed about options and a smooth transition is planned.</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Work with the Executive Headteachers and governing board to ensure that the school meets its responsibilities under the Equality Act 2010 with regard to reasonable adjustments and access arrangements.</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Ensure the school keeps the records of all pupils with SEND up to date.</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Liaise regularly with the Assistant SENDCos and SEND Support across the Primary Schools.</a:t>
            </a:r>
            <a:endParaRPr sz="1300" dirty="0">
              <a:solidFill>
                <a:schemeClr val="dk2"/>
              </a:solidFill>
              <a:latin typeface="Lato"/>
              <a:ea typeface="Lato"/>
              <a:cs typeface="Lato"/>
              <a:sym typeface="Lato"/>
            </a:endParaRPr>
          </a:p>
          <a:p>
            <a:pPr marL="457200" lvl="0" indent="-292100" algn="just">
              <a:buClr>
                <a:schemeClr val="dk2"/>
              </a:buClr>
              <a:buSzPts val="1000"/>
              <a:buFont typeface="Lato"/>
              <a:buChar char="➔"/>
            </a:pPr>
            <a:r>
              <a:rPr lang="en" sz="1300" dirty="0">
                <a:solidFill>
                  <a:schemeClr val="dk2"/>
                </a:solidFill>
                <a:latin typeface="Lato"/>
                <a:ea typeface="Lato"/>
                <a:cs typeface="Lato"/>
                <a:sym typeface="Lato"/>
              </a:rPr>
              <a:t>Co-ordination of all support for students with special educational needs and/or disabilities.</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Ensuring that all staff are aware of each student’s individual needs and/or conditions and the specific adjustments required to enable them to be included and make progress. Providing support and advice so all SEND children reach their potential.</a:t>
            </a:r>
            <a:endParaRPr sz="1300" dirty="0">
              <a:solidFill>
                <a:schemeClr val="dk2"/>
              </a:solidFill>
              <a:latin typeface="Lato"/>
              <a:ea typeface="Lato"/>
              <a:cs typeface="Lato"/>
              <a:sym typeface="Lato"/>
            </a:endParaRPr>
          </a:p>
          <a:p>
            <a:pPr marL="457200" lvl="0" indent="-292100" algn="just" rtl="0">
              <a:lnSpc>
                <a:spcPct val="100000"/>
              </a:lnSpc>
              <a:spcBef>
                <a:spcPts val="0"/>
              </a:spcBef>
              <a:spcAft>
                <a:spcPts val="0"/>
              </a:spcAft>
              <a:buClr>
                <a:schemeClr val="dk2"/>
              </a:buClr>
              <a:buSzPts val="1000"/>
              <a:buFont typeface="Lato"/>
              <a:buChar char="➔"/>
            </a:pPr>
            <a:r>
              <a:rPr lang="en" sz="1300" dirty="0">
                <a:solidFill>
                  <a:schemeClr val="dk2"/>
                </a:solidFill>
                <a:latin typeface="Lato"/>
                <a:ea typeface="Lato"/>
                <a:cs typeface="Lato"/>
                <a:sym typeface="Lato"/>
              </a:rPr>
              <a:t>Organising training for staff to ensure that they are aware of and confident in meeting the needs of all SEND students.</a:t>
            </a:r>
            <a:endParaRPr sz="1300" dirty="0">
              <a:solidFill>
                <a:schemeClr val="dk2"/>
              </a:solidFill>
              <a:latin typeface="Lato"/>
              <a:ea typeface="Lato"/>
              <a:cs typeface="Lato"/>
              <a:sym typeface="Lato"/>
            </a:endParaRPr>
          </a:p>
          <a:p>
            <a:pPr marL="0" lvl="0" indent="0" algn="l" rtl="0">
              <a:lnSpc>
                <a:spcPct val="100000"/>
              </a:lnSpc>
              <a:spcBef>
                <a:spcPts val="0"/>
              </a:spcBef>
              <a:spcAft>
                <a:spcPts val="0"/>
              </a:spcAft>
              <a:buNone/>
            </a:pPr>
            <a:endParaRPr sz="1300" dirty="0">
              <a:solidFill>
                <a:schemeClr val="dk2"/>
              </a:solidFill>
              <a:latin typeface="Lato"/>
              <a:ea typeface="Lato"/>
              <a:cs typeface="Lato"/>
              <a:sym typeface="Lato"/>
            </a:endParaRPr>
          </a:p>
        </p:txBody>
      </p:sp>
      <p:cxnSp>
        <p:nvCxnSpPr>
          <p:cNvPr id="174" name="Google Shape;174;p20"/>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8" name="Google Shape;104;p16">
            <a:extLst>
              <a:ext uri="{FF2B5EF4-FFF2-40B4-BE49-F238E27FC236}">
                <a16:creationId xmlns:a16="http://schemas.microsoft.com/office/drawing/2014/main" id="{2B234674-0913-49D8-81B4-74FFEFCA1DF0}"/>
              </a:ext>
            </a:extLst>
          </p:cNvPr>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179"/>
        <p:cNvGrpSpPr/>
        <p:nvPr/>
      </p:nvGrpSpPr>
      <p:grpSpPr>
        <a:xfrm>
          <a:off x="0" y="0"/>
          <a:ext cx="0" cy="0"/>
          <a:chOff x="0" y="0"/>
          <a:chExt cx="0" cy="0"/>
        </a:xfrm>
      </p:grpSpPr>
      <p:sp>
        <p:nvSpPr>
          <p:cNvPr id="180" name="Google Shape;180;p21"/>
          <p:cNvSpPr txBox="1"/>
          <p:nvPr/>
        </p:nvSpPr>
        <p:spPr>
          <a:xfrm>
            <a:off x="1296925" y="179925"/>
            <a:ext cx="7570800" cy="68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Responsibilities: Teaching Staff</a:t>
            </a:r>
            <a:endParaRPr sz="2600" b="1">
              <a:solidFill>
                <a:schemeClr val="dk2"/>
              </a:solidFill>
              <a:latin typeface="Raleway"/>
              <a:ea typeface="Raleway"/>
              <a:cs typeface="Raleway"/>
              <a:sym typeface="Raleway"/>
            </a:endParaRPr>
          </a:p>
        </p:txBody>
      </p:sp>
      <p:sp>
        <p:nvSpPr>
          <p:cNvPr id="181" name="Google Shape;181;p21"/>
          <p:cNvSpPr txBox="1"/>
          <p:nvPr/>
        </p:nvSpPr>
        <p:spPr>
          <a:xfrm>
            <a:off x="124350" y="941925"/>
            <a:ext cx="8889900" cy="4074000"/>
          </a:xfrm>
          <a:prstGeom prst="rect">
            <a:avLst/>
          </a:prstGeom>
          <a:noFill/>
          <a:ln>
            <a:noFill/>
          </a:ln>
        </p:spPr>
        <p:txBody>
          <a:bodyPr spcFirstLastPara="1" wrap="square" lIns="91425" tIns="91425" rIns="91425" bIns="91425" anchor="t" anchorCtr="0">
            <a:noAutofit/>
          </a:bodyPr>
          <a:lstStyle/>
          <a:p>
            <a:pPr marL="0" lvl="0" indent="0" algn="just" rtl="0">
              <a:lnSpc>
                <a:spcPct val="90000"/>
              </a:lnSpc>
              <a:spcBef>
                <a:spcPts val="0"/>
              </a:spcBef>
              <a:spcAft>
                <a:spcPts val="0"/>
              </a:spcAft>
              <a:buNone/>
            </a:pPr>
            <a:r>
              <a:rPr lang="en" sz="1200">
                <a:latin typeface="Lato"/>
                <a:ea typeface="Lato"/>
                <a:cs typeface="Lato"/>
                <a:sym typeface="Lato"/>
              </a:rPr>
              <a:t>In our school the class teacher is recommended as the first point of contact for parental concerns.</a:t>
            </a:r>
            <a:r>
              <a:rPr lang="en" sz="2000">
                <a:latin typeface="Lato"/>
                <a:ea typeface="Lato"/>
                <a:cs typeface="Lato"/>
                <a:sym typeface="Lato"/>
              </a:rPr>
              <a:t> </a:t>
            </a:r>
            <a:r>
              <a:rPr lang="en" sz="1200">
                <a:latin typeface="Lato"/>
                <a:ea typeface="Lato"/>
                <a:cs typeface="Lato"/>
                <a:sym typeface="Lato"/>
              </a:rPr>
              <a:t>Each class teacher is a Teacher of SEND and they are responsible for:</a:t>
            </a:r>
            <a:endParaRPr sz="1200">
              <a:latin typeface="Lato"/>
              <a:ea typeface="Lato"/>
              <a:cs typeface="Lato"/>
              <a:sym typeface="Lato"/>
            </a:endParaRPr>
          </a:p>
          <a:p>
            <a:pPr marL="0" lvl="0" indent="0" algn="just" rtl="0">
              <a:lnSpc>
                <a:spcPct val="90000"/>
              </a:lnSpc>
              <a:spcBef>
                <a:spcPts val="0"/>
              </a:spcBef>
              <a:spcAft>
                <a:spcPts val="0"/>
              </a:spcAft>
              <a:buNone/>
            </a:pP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The progress and development of every pupil in their class.</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Working closely with any teaching assistants or specialist staff to plan, differentiate and assess the impact of support and interventions and how they can be linked to classroom teaching.</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Working with the SENCO to review each pupil’s progress and development and decide on any changes to provision. </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Ensuring they follow this SEND policy.</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As with all children, we have high aspirations and celebrate the educational and personal achievements of SEND children.</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Ensure entry to examinations for SEND children.</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Be familiar with the SEND Code of Practice and respond appropriately to requests for information, to support the completion of referrals and other documentation needed, as part of review meetings.</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Liaise with the SENCo or Assistant SENCo where a child is experiencing difficulty.</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Provide a record of a child’s progress towards their individual targets on an IEP (Individual Education Plan) or a Pupil Passport. Children with an EHCP have a different IEP which links directly to the outcomes in their EHCP which may also have additional specific targets. These are reviewed termly with the child and parent /carer, for IEP and the class teacher.</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Through Quality First Teaching, Plan appropriately challenging/scaffolded up activities that stimulate a life long love of learning and develops knowledge, understanding, resilience and ambition. This approach also enables all SEND children to have access to the same curriculum content and learning objectives as their peers.</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Provide resources that are additional and different from those provided as part of the school’s usual differentiated curriculum. Live mark so that children have immediate feedback and encouragement towards improving their work.</a:t>
            </a:r>
            <a:endParaRPr sz="1200">
              <a:latin typeface="Lato"/>
              <a:ea typeface="Lato"/>
              <a:cs typeface="Lato"/>
              <a:sym typeface="Lato"/>
            </a:endParaRPr>
          </a:p>
          <a:p>
            <a:pPr marL="457200" lvl="0" indent="-292100" algn="just" rtl="0">
              <a:lnSpc>
                <a:spcPct val="90000"/>
              </a:lnSpc>
              <a:spcBef>
                <a:spcPts val="0"/>
              </a:spcBef>
              <a:spcAft>
                <a:spcPts val="0"/>
              </a:spcAft>
              <a:buSzPts val="1000"/>
              <a:buFont typeface="Lato"/>
              <a:buChar char="➔"/>
            </a:pPr>
            <a:r>
              <a:rPr lang="en" sz="1200">
                <a:latin typeface="Lato"/>
                <a:ea typeface="Lato"/>
                <a:cs typeface="Lato"/>
                <a:sym typeface="Lato"/>
              </a:rPr>
              <a:t>Teachers and Teaching Assistant’s use Bloom’s Taxonomy to help develop positive critical thought processes through questioning and metacognition.</a:t>
            </a:r>
            <a:endParaRPr sz="1200">
              <a:latin typeface="Lato"/>
              <a:ea typeface="Lato"/>
              <a:cs typeface="Lato"/>
              <a:sym typeface="Lato"/>
            </a:endParaRPr>
          </a:p>
          <a:p>
            <a:pPr marL="0" lvl="0" indent="0" algn="l" rtl="0">
              <a:lnSpc>
                <a:spcPct val="100000"/>
              </a:lnSpc>
              <a:spcBef>
                <a:spcPts val="0"/>
              </a:spcBef>
              <a:spcAft>
                <a:spcPts val="0"/>
              </a:spcAft>
              <a:buNone/>
            </a:pPr>
            <a:endParaRPr sz="1300">
              <a:solidFill>
                <a:schemeClr val="dk2"/>
              </a:solidFill>
              <a:latin typeface="Lato"/>
              <a:ea typeface="Lato"/>
              <a:cs typeface="Lato"/>
              <a:sym typeface="Lato"/>
            </a:endParaRPr>
          </a:p>
        </p:txBody>
      </p:sp>
      <p:cxnSp>
        <p:nvCxnSpPr>
          <p:cNvPr id="182" name="Google Shape;182;p21"/>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183" name="Google Shape;183;p21"/>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187"/>
        <p:cNvGrpSpPr/>
        <p:nvPr/>
      </p:nvGrpSpPr>
      <p:grpSpPr>
        <a:xfrm>
          <a:off x="0" y="0"/>
          <a:ext cx="0" cy="0"/>
          <a:chOff x="0" y="0"/>
          <a:chExt cx="0" cy="0"/>
        </a:xfrm>
      </p:grpSpPr>
      <p:sp>
        <p:nvSpPr>
          <p:cNvPr id="188" name="Google Shape;188;p22"/>
          <p:cNvSpPr txBox="1"/>
          <p:nvPr/>
        </p:nvSpPr>
        <p:spPr>
          <a:xfrm>
            <a:off x="1296925" y="179925"/>
            <a:ext cx="7570800" cy="68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2"/>
                </a:solidFill>
                <a:latin typeface="Raleway"/>
                <a:ea typeface="Raleway"/>
                <a:cs typeface="Raleway"/>
                <a:sym typeface="Raleway"/>
              </a:rPr>
              <a:t>Responsibilities: Student &amp; Home</a:t>
            </a:r>
            <a:endParaRPr sz="2600" b="1">
              <a:solidFill>
                <a:schemeClr val="dk2"/>
              </a:solidFill>
              <a:latin typeface="Raleway"/>
              <a:ea typeface="Raleway"/>
              <a:cs typeface="Raleway"/>
              <a:sym typeface="Raleway"/>
            </a:endParaRPr>
          </a:p>
        </p:txBody>
      </p:sp>
      <p:sp>
        <p:nvSpPr>
          <p:cNvPr id="189" name="Google Shape;189;p22"/>
          <p:cNvSpPr txBox="1"/>
          <p:nvPr/>
        </p:nvSpPr>
        <p:spPr>
          <a:xfrm>
            <a:off x="124350" y="1006550"/>
            <a:ext cx="8889900" cy="4009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300">
                <a:latin typeface="Lato"/>
                <a:ea typeface="Lato"/>
                <a:cs typeface="Lato"/>
                <a:sym typeface="Lato"/>
              </a:rPr>
              <a:t>Students with SEND often have a unique knowledge of their own needs and circumstances, as well as their own view concerning the support they need to help gain the most from their education.</a:t>
            </a:r>
            <a:endParaRPr sz="1300">
              <a:latin typeface="Lato"/>
              <a:ea typeface="Lato"/>
              <a:cs typeface="Lato"/>
              <a:sym typeface="Lato"/>
            </a:endParaRPr>
          </a:p>
          <a:p>
            <a:pPr marL="0" lvl="0" indent="0" algn="l" rtl="0">
              <a:lnSpc>
                <a:spcPct val="100000"/>
              </a:lnSpc>
              <a:spcBef>
                <a:spcPts val="0"/>
              </a:spcBef>
              <a:spcAft>
                <a:spcPts val="0"/>
              </a:spcAft>
              <a:buNone/>
            </a:pPr>
            <a:endParaRPr sz="1300">
              <a:latin typeface="Lato"/>
              <a:ea typeface="Lato"/>
              <a:cs typeface="Lato"/>
              <a:sym typeface="Lato"/>
            </a:endParaRPr>
          </a:p>
          <a:p>
            <a:pPr marL="0" lvl="0" indent="0" algn="l" rtl="0">
              <a:lnSpc>
                <a:spcPct val="100000"/>
              </a:lnSpc>
              <a:spcBef>
                <a:spcPts val="0"/>
              </a:spcBef>
              <a:spcAft>
                <a:spcPts val="0"/>
              </a:spcAft>
              <a:buNone/>
            </a:pPr>
            <a:r>
              <a:rPr lang="en" sz="1300">
                <a:latin typeface="Lato"/>
                <a:ea typeface="Lato"/>
                <a:cs typeface="Lato"/>
                <a:sym typeface="Lato"/>
              </a:rPr>
              <a:t>They will be encouraged to participate in the decision making process, including the setting of learning targets and contributing to plans. This will be achieved through a variety of approaches as appropriate to the age of the student. These include:</a:t>
            </a:r>
            <a:endParaRPr sz="1300">
              <a:latin typeface="Lato"/>
              <a:ea typeface="Lato"/>
              <a:cs typeface="Lato"/>
              <a:sym typeface="Lato"/>
            </a:endParaRPr>
          </a:p>
          <a:p>
            <a:pPr marL="0" lvl="0" indent="0" algn="l" rtl="0">
              <a:lnSpc>
                <a:spcPct val="100000"/>
              </a:lnSpc>
              <a:spcBef>
                <a:spcPts val="0"/>
              </a:spcBef>
              <a:spcAft>
                <a:spcPts val="0"/>
              </a:spcAft>
              <a:buNone/>
            </a:pP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Student interviews</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Questionnaires</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Self-evaluation (pictures or written answers)</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Student set targets</a:t>
            </a:r>
            <a:endParaRPr sz="1300">
              <a:latin typeface="Lato"/>
              <a:ea typeface="Lato"/>
              <a:cs typeface="Lato"/>
              <a:sym typeface="Lato"/>
            </a:endParaRPr>
          </a:p>
          <a:p>
            <a:pPr marL="0" lvl="0" indent="0" algn="l" rtl="0">
              <a:lnSpc>
                <a:spcPct val="100000"/>
              </a:lnSpc>
              <a:spcBef>
                <a:spcPts val="0"/>
              </a:spcBef>
              <a:spcAft>
                <a:spcPts val="0"/>
              </a:spcAft>
              <a:buNone/>
            </a:pPr>
            <a:endParaRPr sz="1300">
              <a:latin typeface="Lato"/>
              <a:ea typeface="Lato"/>
              <a:cs typeface="Lato"/>
              <a:sym typeface="Lato"/>
            </a:endParaRPr>
          </a:p>
          <a:p>
            <a:pPr marL="0" lvl="0" indent="0" algn="l" rtl="0">
              <a:lnSpc>
                <a:spcPct val="100000"/>
              </a:lnSpc>
              <a:spcBef>
                <a:spcPts val="0"/>
              </a:spcBef>
              <a:spcAft>
                <a:spcPts val="0"/>
              </a:spcAft>
              <a:buNone/>
            </a:pPr>
            <a:r>
              <a:rPr lang="en" sz="1300">
                <a:latin typeface="Lato"/>
                <a:ea typeface="Lato"/>
                <a:cs typeface="Lato"/>
                <a:sym typeface="Lato"/>
              </a:rPr>
              <a:t>Home will be expected to provide:</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Love</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Nourishment</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Emotional support</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Clothes and equipment</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Varied experiences</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Wide range of opportunities</a:t>
            </a:r>
            <a:endParaRPr sz="1300">
              <a:latin typeface="Lato"/>
              <a:ea typeface="Lato"/>
              <a:cs typeface="Lato"/>
              <a:sym typeface="Lato"/>
            </a:endParaRPr>
          </a:p>
          <a:p>
            <a:pPr marL="457200" lvl="0" indent="-292100" algn="l" rtl="0">
              <a:lnSpc>
                <a:spcPct val="100000"/>
              </a:lnSpc>
              <a:spcBef>
                <a:spcPts val="0"/>
              </a:spcBef>
              <a:spcAft>
                <a:spcPts val="0"/>
              </a:spcAft>
              <a:buSzPts val="1000"/>
              <a:buFont typeface="Lato"/>
              <a:buChar char="➔"/>
            </a:pPr>
            <a:r>
              <a:rPr lang="en" sz="1300">
                <a:latin typeface="Lato"/>
                <a:ea typeface="Lato"/>
                <a:cs typeface="Lato"/>
                <a:sym typeface="Lato"/>
              </a:rPr>
              <a:t>Homework support</a:t>
            </a:r>
            <a:endParaRPr>
              <a:solidFill>
                <a:schemeClr val="dk2"/>
              </a:solidFill>
              <a:latin typeface="Lato"/>
              <a:ea typeface="Lato"/>
              <a:cs typeface="Lato"/>
              <a:sym typeface="Lato"/>
            </a:endParaRPr>
          </a:p>
        </p:txBody>
      </p:sp>
      <p:cxnSp>
        <p:nvCxnSpPr>
          <p:cNvPr id="190" name="Google Shape;190;p22"/>
          <p:cNvCxnSpPr/>
          <p:nvPr/>
        </p:nvCxnSpPr>
        <p:spPr>
          <a:xfrm>
            <a:off x="273900" y="1006550"/>
            <a:ext cx="8596200" cy="14100"/>
          </a:xfrm>
          <a:prstGeom prst="straightConnector1">
            <a:avLst/>
          </a:prstGeom>
          <a:noFill/>
          <a:ln w="9525" cap="flat" cmpd="sng">
            <a:solidFill>
              <a:srgbClr val="000000"/>
            </a:solidFill>
            <a:prstDash val="solid"/>
            <a:round/>
            <a:headEnd type="none" w="med" len="med"/>
            <a:tailEnd type="none" w="med" len="med"/>
          </a:ln>
        </p:spPr>
      </p:cxnSp>
      <p:pic>
        <p:nvPicPr>
          <p:cNvPr id="191" name="Google Shape;191;p22"/>
          <p:cNvPicPr preferRelativeResize="0"/>
          <p:nvPr/>
        </p:nvPicPr>
        <p:blipFill>
          <a:blip r:embed="rId3"/>
          <a:srcRect/>
          <a:stretch/>
        </p:blipFill>
        <p:spPr>
          <a:xfrm>
            <a:off x="273899" y="173606"/>
            <a:ext cx="864750" cy="668387"/>
          </a:xfrm>
          <a:prstGeom prst="rect">
            <a:avLst/>
          </a:prstGeom>
          <a:noFill/>
          <a:ln>
            <a:noFill/>
          </a:ln>
        </p:spPr>
      </p:pic>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5951</TotalTime>
  <Words>5591</Words>
  <Application>Microsoft Office PowerPoint</Application>
  <PresentationFormat>On-screen Show (16:9)</PresentationFormat>
  <Paragraphs>481</Paragraphs>
  <Slides>34</Slides>
  <Notes>34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Lato</vt:lpstr>
      <vt:lpstr>Raleway</vt:lpstr>
      <vt:lpstr>Arial</vt:lpstr>
      <vt:lpstr>Swiss</vt:lpstr>
      <vt:lpstr>The Windmill Primary Federation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Clenchwarton Primary School</dc:title>
  <dc:creator>Kelly Farthing</dc:creator>
  <cp:lastModifiedBy>Kelly Farthing</cp:lastModifiedBy>
  <cp:revision>15</cp:revision>
  <cp:lastPrinted>2026-01-21T14:24:55Z</cp:lastPrinted>
  <dcterms:modified xsi:type="dcterms:W3CDTF">2026-01-21T14:26:11Z</dcterms:modified>
</cp:coreProperties>
</file>